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61" r:id="rId2"/>
    <p:sldId id="318" r:id="rId3"/>
    <p:sldId id="300" r:id="rId4"/>
    <p:sldId id="302" r:id="rId5"/>
    <p:sldId id="301" r:id="rId6"/>
    <p:sldId id="329" r:id="rId7"/>
    <p:sldId id="304" r:id="rId8"/>
    <p:sldId id="312" r:id="rId9"/>
    <p:sldId id="333" r:id="rId10"/>
    <p:sldId id="310" r:id="rId11"/>
    <p:sldId id="306" r:id="rId12"/>
    <p:sldId id="339" r:id="rId13"/>
    <p:sldId id="336" r:id="rId14"/>
    <p:sldId id="315" r:id="rId15"/>
    <p:sldId id="340" r:id="rId16"/>
    <p:sldId id="335" r:id="rId17"/>
    <p:sldId id="314" r:id="rId18"/>
    <p:sldId id="337" r:id="rId19"/>
    <p:sldId id="313" r:id="rId20"/>
    <p:sldId id="323" r:id="rId21"/>
    <p:sldId id="320" r:id="rId22"/>
    <p:sldId id="322" r:id="rId23"/>
    <p:sldId id="331" r:id="rId24"/>
    <p:sldId id="332" r:id="rId25"/>
    <p:sldId id="338" r:id="rId26"/>
    <p:sldId id="334" r:id="rId27"/>
    <p:sldId id="307" r:id="rId28"/>
    <p:sldId id="327" r:id="rId29"/>
    <p:sldId id="324" r:id="rId30"/>
    <p:sldId id="328" r:id="rId31"/>
    <p:sldId id="325" r:id="rId32"/>
    <p:sldId id="326" r:id="rId33"/>
    <p:sldId id="311" r:id="rId34"/>
    <p:sldId id="330" r:id="rId35"/>
  </p:sldIdLst>
  <p:sldSz cx="9144000" cy="6858000" type="screen4x3"/>
  <p:notesSz cx="6743700" cy="98933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1" autoAdjust="0"/>
    <p:restoredTop sz="97161" autoAdjust="0"/>
  </p:normalViewPr>
  <p:slideViewPr>
    <p:cSldViewPr>
      <p:cViewPr>
        <p:scale>
          <a:sx n="78" d="100"/>
          <a:sy n="78" d="100"/>
        </p:scale>
        <p:origin x="-42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fld id="{054EB359-7652-4B67-8E02-87758C7329C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058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42950"/>
            <a:ext cx="4946650" cy="37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9000"/>
            <a:ext cx="494665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fld id="{360F7316-203D-45B6-B879-CB1DF6A8EED8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7296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A4C0E-BF80-4DC6-9EF6-429491300F49}" type="slidenum">
              <a:rPr lang="nn-NO" altLang="nn-NO" smtClean="0"/>
              <a:pPr/>
              <a:t>30</a:t>
            </a:fld>
            <a:endParaRPr lang="nn-NO" altLang="nn-NO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0F7316-203D-45B6-B879-CB1DF6A8EED8}" type="slidenum">
              <a:rPr lang="nn-NO" smtClean="0"/>
              <a:pPr>
                <a:defRPr/>
              </a:pPr>
              <a:t>33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4840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810000"/>
            <a:ext cx="6400800" cy="177165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7087B2BD-DB86-4204-855A-1ABA00466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DA1D-8BA3-470B-99F0-8D34435507D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A462-0815-4637-B25E-455015DB8A2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00" y="5877272"/>
            <a:ext cx="609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29E29-9F80-49BA-A88A-59A52FFF024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BAF2-DD8E-474A-8A42-74B32B6D05B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912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312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CF4AD-E3D5-4A2D-82F4-00753B6700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6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1">
                <a:latin typeface="Comic Sans MS" pitchFamily="66" charset="0"/>
              </a:defRPr>
            </a:lvl1pPr>
            <a:lvl2pPr>
              <a:defRPr b="1" i="1">
                <a:latin typeface="Comic Sans MS" pitchFamily="66" charset="0"/>
              </a:defRPr>
            </a:lvl2pPr>
            <a:lvl3pPr>
              <a:defRPr b="1" i="1">
                <a:latin typeface="Comic Sans MS" pitchFamily="66" charset="0"/>
              </a:defRPr>
            </a:lvl3pPr>
            <a:lvl4pPr>
              <a:defRPr b="1" i="1">
                <a:latin typeface="Comic Sans MS" pitchFamily="66" charset="0"/>
              </a:defRPr>
            </a:lvl4pPr>
            <a:lvl5pPr>
              <a:defRPr b="1" i="1"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E29E8-C1B0-4647-A05E-8AA99408922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2618C-6D0C-4C66-A345-EA8DF1F1DDA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B59F-BB22-48E2-96E1-E6421EFD1AC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E925-0CC6-459D-9712-DAA56381858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DAF96-6A2C-4D59-978A-0F1AFA99D9F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B94B-012C-4BE0-B11D-6825862BCB7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BF7C-6145-408C-98BA-2728E74ABF3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A3CC3-876C-4435-BC06-95F105BE02F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>
                <a:solidFill>
                  <a:schemeClr val="accent1"/>
                </a:solidFill>
                <a:latin typeface="Sand" charset="0"/>
              </a:defRPr>
            </a:lvl1pPr>
          </a:lstStyle>
          <a:p>
            <a:pPr>
              <a:defRPr/>
            </a:pPr>
            <a:fld id="{3877B10A-DCCF-4004-BF91-9355CB1DBD9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2053" name="Picture 5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6248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619672" y="6396335"/>
            <a:ext cx="5638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Spør på http://todaysmeet.com/erik2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io.no/jus/tredjemannsvern/index.php/Dynamisk_tingsret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B08381-E355-4B8F-8382-E92697F3E05E}" type="slidenum">
              <a:rPr lang="en-US" smtClean="0"/>
              <a:pPr/>
              <a:t>1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 i="1" dirty="0" smtClean="0">
                <a:latin typeface="Comic Sans MS" pitchFamily="66" charset="0"/>
              </a:rPr>
              <a:t>Bakgrunnsforelesninger</a:t>
            </a:r>
            <a:r>
              <a:rPr lang="nb-NO" sz="3600" b="1" i="1" dirty="0">
                <a:latin typeface="Comic Sans MS" pitchFamily="66" charset="0"/>
              </a:rPr>
              <a:t/>
            </a:r>
            <a:br>
              <a:rPr lang="nb-NO" sz="3600" b="1" i="1" dirty="0">
                <a:latin typeface="Comic Sans MS" pitchFamily="66" charset="0"/>
              </a:rPr>
            </a:br>
            <a:r>
              <a:rPr lang="nb-NO" sz="3600" b="1" i="1" dirty="0" smtClean="0">
                <a:latin typeface="Comic Sans MS" pitchFamily="66" charset="0"/>
              </a:rPr>
              <a:t>i dynamisk tingsrett</a:t>
            </a:r>
            <a:endParaRPr lang="nn-NO" b="1" i="1" dirty="0" smtClean="0">
              <a:latin typeface="Comic Sans MS" pitchFamily="66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4360863" cy="4210050"/>
          </a:xfrm>
        </p:spPr>
        <p:txBody>
          <a:bodyPr/>
          <a:lstStyle/>
          <a:p>
            <a:endParaRPr lang="nn-NO" sz="2800" b="1" i="1" dirty="0" smtClean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nn-NO" sz="2800" b="1" i="1" dirty="0" smtClean="0">
                <a:latin typeface="Comic Sans MS" pitchFamily="66" charset="0"/>
              </a:rPr>
              <a:t>Professor Erik Røsæg</a:t>
            </a:r>
          </a:p>
          <a:p>
            <a:pPr>
              <a:buFontTx/>
              <a:buChar char="o"/>
            </a:pPr>
            <a:r>
              <a:rPr lang="nn-NO" sz="2800" b="1" i="1" dirty="0" smtClean="0">
                <a:latin typeface="Comic Sans MS" pitchFamily="66" charset="0"/>
              </a:rPr>
              <a:t>Nordisk institutt for sjørett (St. Olavsgt. 23, rom 403)</a:t>
            </a:r>
          </a:p>
          <a:p>
            <a:pPr>
              <a:buFontTx/>
              <a:buChar char="o"/>
            </a:pPr>
            <a:r>
              <a:rPr lang="nn-NO" sz="2400" b="1" i="1" dirty="0" smtClean="0">
                <a:latin typeface="Comic Sans MS" pitchFamily="66" charset="0"/>
              </a:rPr>
              <a:t>erik.rosag@jus.uio.no</a:t>
            </a:r>
            <a:endParaRPr lang="nn-NO" sz="2800" b="1" i="1" dirty="0" smtClean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nn-NO" sz="2800" b="1" i="1" dirty="0" smtClean="0">
                <a:latin typeface="Comic Sans MS" pitchFamily="66" charset="0"/>
              </a:rPr>
              <a:t>2285 9752</a:t>
            </a:r>
          </a:p>
          <a:p>
            <a:pPr>
              <a:buFontTx/>
              <a:buChar char="o"/>
            </a:pPr>
            <a:r>
              <a:rPr lang="nn-NO" sz="2800" b="1" i="1" dirty="0" smtClean="0">
                <a:latin typeface="Comic Sans MS" pitchFamily="66" charset="0"/>
              </a:rPr>
              <a:t>folk.uio.no/</a:t>
            </a:r>
            <a:r>
              <a:rPr lang="nn-NO" sz="2800" b="1" i="1" dirty="0" err="1" smtClean="0">
                <a:latin typeface="Comic Sans MS" pitchFamily="66" charset="0"/>
              </a:rPr>
              <a:t>erikro</a:t>
            </a:r>
            <a:endParaRPr lang="nn-NO" sz="2800" b="1" i="1" dirty="0" smtClean="0">
              <a:latin typeface="Comic Sans MS" pitchFamily="66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994275" y="2749550"/>
          <a:ext cx="4019550" cy="382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r:id="rId3" imgW="0" imgH="0" progId="">
                  <p:embed/>
                </p:oleObj>
              </mc:Choice>
              <mc:Fallback>
                <p:oleObj r:id="rId3" imgW="0" imgH="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2749550"/>
                        <a:ext cx="4019550" cy="382111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500563" y="1828800"/>
          <a:ext cx="501015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Picture" r:id="rId5" imgW="1712880" imgH="1715040" progId="">
                  <p:embed/>
                </p:oleObj>
              </mc:Choice>
              <mc:Fallback>
                <p:oleObj name="Picture" r:id="rId5" imgW="1712880" imgH="171504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828800"/>
                        <a:ext cx="501015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6" descr="paint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6248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ktangel 1"/>
          <p:cNvSpPr/>
          <p:nvPr/>
        </p:nvSpPr>
        <p:spPr bwMode="auto">
          <a:xfrm>
            <a:off x="1691680" y="6525344"/>
            <a:ext cx="2952328" cy="3326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E8A3B-3856-45CB-A0A4-566B898CEF61}" type="slidenum">
              <a:rPr lang="en-US"/>
              <a:pPr/>
              <a:t>10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viktigste lovene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Konkursloven</a:t>
            </a:r>
          </a:p>
          <a:p>
            <a:r>
              <a:rPr lang="nb-NO" dirty="0"/>
              <a:t>Dekningsloven</a:t>
            </a:r>
          </a:p>
          <a:p>
            <a:r>
              <a:rPr lang="nb-NO" dirty="0" err="1"/>
              <a:t>Tingslysningsloven</a:t>
            </a:r>
            <a:endParaRPr lang="nb-NO" dirty="0"/>
          </a:p>
          <a:p>
            <a:r>
              <a:rPr lang="nb-NO" dirty="0"/>
              <a:t>Panteloven</a:t>
            </a:r>
          </a:p>
          <a:p>
            <a:r>
              <a:rPr lang="nb-NO" dirty="0"/>
              <a:t>Godtroloven</a:t>
            </a:r>
          </a:p>
          <a:p>
            <a:r>
              <a:rPr lang="nb-NO" dirty="0"/>
              <a:t>Tvangsloven</a:t>
            </a:r>
          </a:p>
          <a:p>
            <a:r>
              <a:rPr lang="nb-NO" dirty="0" smtClean="0"/>
              <a:t>Gjeldsbrevloven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76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>
                <a:latin typeface="Comic Sans MS" pitchFamily="66" charset="0"/>
              </a:rPr>
              <a:t>Avtaler</a:t>
            </a:r>
            <a:r>
              <a:rPr lang="nb-NO" b="1" baseline="0" dirty="0" smtClean="0">
                <a:latin typeface="Comic Sans MS" pitchFamily="66" charset="0"/>
              </a:rPr>
              <a:t> generelt</a:t>
            </a:r>
            <a:endParaRPr lang="nb-NO" b="1" dirty="0">
              <a:latin typeface="Comic Sans MS" pitchFamily="66" charset="0"/>
            </a:endParaRPr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11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7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Avtaler skal holdes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Tvang som ressurs</a:t>
            </a:r>
          </a:p>
          <a:p>
            <a:r>
              <a:rPr lang="nb-NO" dirty="0" smtClean="0"/>
              <a:t>Obligatoriske og tinglige krav</a:t>
            </a:r>
          </a:p>
          <a:p>
            <a:r>
              <a:rPr lang="nb-NO" dirty="0" smtClean="0"/>
              <a:t>Et ganske alminnelig huskjøp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12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i="1" dirty="0" smtClean="0">
                <a:latin typeface="Comic Sans MS" pitchFamily="66" charset="0"/>
              </a:rPr>
              <a:t>Tvangsfullbyrdelse</a:t>
            </a:r>
            <a:endParaRPr lang="nb-NO" b="1" i="1" dirty="0">
              <a:latin typeface="Comic Sans MS" pitchFamily="66" charset="0"/>
            </a:endParaRPr>
          </a:p>
        </p:txBody>
      </p:sp>
      <p:sp>
        <p:nvSpPr>
          <p:cNvPr id="8" name="Undertit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13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77597-8DF0-4622-9B4A-CA4129E32425}" type="slidenum">
              <a:rPr lang="en-US"/>
              <a:pPr/>
              <a:t>14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Gangen i tvangsfullbyrdelse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Mislighold</a:t>
            </a:r>
          </a:p>
          <a:p>
            <a:r>
              <a:rPr lang="nb-NO" dirty="0"/>
              <a:t>Tvangsgrunnlag</a:t>
            </a:r>
          </a:p>
          <a:p>
            <a:r>
              <a:rPr lang="nb-NO" dirty="0"/>
              <a:t>Utlegg</a:t>
            </a:r>
          </a:p>
          <a:p>
            <a:r>
              <a:rPr lang="nb-NO" dirty="0" smtClean="0"/>
              <a:t>Tvangssalg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012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77597-8DF0-4622-9B4A-CA4129E32425}" type="slidenum">
              <a:rPr lang="en-US"/>
              <a:pPr/>
              <a:t>15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Fordelingen av kjøpesummen</a:t>
            </a:r>
            <a:endParaRPr lang="nb-NO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Omkostninger</a:t>
            </a:r>
          </a:p>
          <a:p>
            <a:r>
              <a:rPr lang="nb-NO" dirty="0" smtClean="0"/>
              <a:t>Fordeling etter prioritet</a:t>
            </a:r>
          </a:p>
          <a:p>
            <a:r>
              <a:rPr lang="nb-NO" dirty="0" smtClean="0"/>
              <a:t>Dekningsprinsippet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066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i="1" dirty="0" smtClean="0">
                <a:latin typeface="Comic Sans MS" pitchFamily="66" charset="0"/>
              </a:rPr>
              <a:t>Pantavtaler</a:t>
            </a:r>
            <a:endParaRPr lang="nb-NO" b="1" i="1" dirty="0">
              <a:latin typeface="Comic Sans MS" pitchFamily="66" charset="0"/>
            </a:endParaRPr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16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1001-708C-44A8-A6C6-E3A64C5663ED}" type="slidenum">
              <a:rPr lang="en-US"/>
              <a:pPr/>
              <a:t>17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Hovedproblemer i pant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Hvorfor pant?</a:t>
            </a:r>
          </a:p>
          <a:p>
            <a:r>
              <a:rPr lang="nb-NO" dirty="0"/>
              <a:t>Kontraktsrettslige problemer</a:t>
            </a:r>
          </a:p>
          <a:p>
            <a:r>
              <a:rPr lang="nb-NO" dirty="0"/>
              <a:t>Rettsvernproblemer</a:t>
            </a:r>
          </a:p>
        </p:txBody>
      </p:sp>
    </p:spTree>
    <p:extLst>
      <p:ext uri="{BB962C8B-B14F-4D97-AF65-F5344CB8AC3E}">
        <p14:creationId xmlns:p14="http://schemas.microsoft.com/office/powerpoint/2010/main" val="304230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A1001-708C-44A8-A6C6-E3A64C5663ED}" type="slidenum">
              <a:rPr lang="en-US"/>
              <a:pPr/>
              <a:t>18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Oversikt over panteloven</a:t>
            </a:r>
            <a:endParaRPr lang="nb-NO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Avtalepant i fast eiendom</a:t>
            </a:r>
          </a:p>
          <a:p>
            <a:r>
              <a:rPr lang="nb-NO" dirty="0" smtClean="0"/>
              <a:t>Avtalepant i løsøre</a:t>
            </a:r>
          </a:p>
          <a:p>
            <a:r>
              <a:rPr lang="nb-NO" dirty="0" smtClean="0"/>
              <a:t>Avtalepant i fordringer</a:t>
            </a:r>
          </a:p>
          <a:p>
            <a:r>
              <a:rPr lang="nb-NO" dirty="0" smtClean="0"/>
              <a:t>Utleggspant</a:t>
            </a:r>
          </a:p>
          <a:p>
            <a:r>
              <a:rPr lang="nb-NO" dirty="0" err="1" smtClean="0"/>
              <a:t>Legalpant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847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52630-7F98-4114-84AF-E31478B2B9C2}" type="slidenum">
              <a:rPr lang="en-US"/>
              <a:pPr/>
              <a:t>19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Pantedokumentasjon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(Negotiabelt) gjeldsbrev</a:t>
            </a:r>
          </a:p>
          <a:p>
            <a:r>
              <a:rPr lang="nb-NO" dirty="0"/>
              <a:t>Pantedokument</a:t>
            </a:r>
          </a:p>
          <a:p>
            <a:r>
              <a:rPr lang="nb-NO" dirty="0"/>
              <a:t>Pantsettelseserklæring</a:t>
            </a:r>
          </a:p>
          <a:p>
            <a:endParaRPr lang="nb-NO" dirty="0"/>
          </a:p>
          <a:p>
            <a:r>
              <a:rPr lang="nb-NO" dirty="0"/>
              <a:t>”Pantobligasjon”</a:t>
            </a:r>
          </a:p>
          <a:p>
            <a:r>
              <a:rPr lang="nb-NO" dirty="0"/>
              <a:t>”Gjort obligasjon”</a:t>
            </a:r>
          </a:p>
          <a:p>
            <a:r>
              <a:rPr lang="nb-NO" dirty="0" smtClean="0"/>
              <a:t>Skadesløsbrev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014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Fakultetets </a:t>
            </a:r>
            <a:r>
              <a:rPr lang="nb-NO" dirty="0" smtClean="0"/>
              <a:t>semester</a:t>
            </a:r>
            <a:r>
              <a:rPr lang="nb-NO" dirty="0" smtClean="0"/>
              <a:t>side</a:t>
            </a:r>
            <a:endParaRPr lang="nb-NO" dirty="0" smtClean="0"/>
          </a:p>
          <a:p>
            <a:r>
              <a:rPr lang="nb-NO" dirty="0" smtClean="0"/>
              <a:t>Ressurssiden</a:t>
            </a:r>
          </a:p>
          <a:p>
            <a:r>
              <a:rPr lang="nb-NO" dirty="0" smtClean="0"/>
              <a:t>Nettstedet for disse forelesningene</a:t>
            </a:r>
          </a:p>
          <a:p>
            <a:r>
              <a:rPr lang="nb-NO" dirty="0" smtClean="0"/>
              <a:t>Meg</a:t>
            </a:r>
            <a:r>
              <a:rPr lang="nb-NO" dirty="0" smtClean="0"/>
              <a:t>!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</p:txBody>
      </p:sp>
      <p:sp>
        <p:nvSpPr>
          <p:cNvPr id="6148" name="Plassholder for lysbilde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F27B2D8-35D9-4F71-A218-6DDC516DA94C}" type="slidenum">
              <a:rPr lang="en-US" sz="1400">
                <a:solidFill>
                  <a:schemeClr val="accent1"/>
                </a:solidFill>
              </a:rPr>
              <a:pPr/>
              <a:t>2</a:t>
            </a:fld>
            <a:endParaRPr lang="en-US" sz="1400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07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ssholder for lysbilde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C2DDA05-2239-44DC-963F-C77208707737}" type="slidenum">
              <a:rPr lang="en-US" sz="1400">
                <a:solidFill>
                  <a:schemeClr val="accent1"/>
                </a:solidFill>
              </a:rPr>
              <a:pPr/>
              <a:t>20</a:t>
            </a:fld>
            <a:endParaRPr lang="en-US" sz="1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Hjemmelskravet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4000" dirty="0" smtClean="0"/>
              <a:t>Utgangspunktet</a:t>
            </a:r>
          </a:p>
          <a:p>
            <a:endParaRPr lang="nb-NO" sz="4000" dirty="0" smtClean="0"/>
          </a:p>
          <a:p>
            <a:r>
              <a:rPr lang="nb-NO" sz="4000" dirty="0" smtClean="0"/>
              <a:t>Tilbakeholdsrett</a:t>
            </a:r>
          </a:p>
          <a:p>
            <a:r>
              <a:rPr lang="nb-NO" sz="4000" dirty="0" smtClean="0"/>
              <a:t>Motregning</a:t>
            </a:r>
          </a:p>
          <a:p>
            <a:r>
              <a:rPr lang="nb-NO" sz="4000" dirty="0" smtClean="0"/>
              <a:t>Direktekrav</a:t>
            </a:r>
          </a:p>
          <a:p>
            <a:r>
              <a:rPr lang="nb-NO" sz="4000" dirty="0" smtClean="0"/>
              <a:t>Leasing</a:t>
            </a:r>
          </a:p>
        </p:txBody>
      </p:sp>
    </p:spTree>
    <p:extLst>
      <p:ext uri="{BB962C8B-B14F-4D97-AF65-F5344CB8AC3E}">
        <p14:creationId xmlns:p14="http://schemas.microsoft.com/office/powerpoint/2010/main" val="3356237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ssholder for lysbilde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1C6E63A-5A20-41D9-8336-588681C7B5A1}" type="slidenum">
              <a:rPr lang="en-US" sz="1400">
                <a:solidFill>
                  <a:schemeClr val="accent1"/>
                </a:solidFill>
              </a:rPr>
              <a:pPr/>
              <a:t>21</a:t>
            </a:fld>
            <a:endParaRPr lang="en-US" sz="1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Tingsinnbegrepspant</a:t>
            </a:r>
            <a:endParaRPr lang="nb-NO" dirty="0" smtClean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78800" cy="4210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800" dirty="0" err="1" smtClean="0"/>
              <a:t>Tingsinnbegrep</a:t>
            </a:r>
            <a:r>
              <a:rPr lang="nb-NO" sz="2800" dirty="0" smtClean="0"/>
              <a:t> = </a:t>
            </a:r>
            <a:r>
              <a:rPr lang="nb-NO" sz="2800" dirty="0" err="1" smtClean="0"/>
              <a:t>tingssamling</a:t>
            </a:r>
            <a:endParaRPr lang="nb-NO" sz="2800" dirty="0" smtClean="0"/>
          </a:p>
          <a:p>
            <a:pPr>
              <a:lnSpc>
                <a:spcPct val="90000"/>
              </a:lnSpc>
            </a:pPr>
            <a:r>
              <a:rPr lang="nb-NO" sz="2800" dirty="0" smtClean="0"/>
              <a:t>I praksis betyr det </a:t>
            </a:r>
            <a:br>
              <a:rPr lang="nb-NO" sz="2800" dirty="0" smtClean="0"/>
            </a:br>
            <a:r>
              <a:rPr lang="nb-NO" sz="2800" u="sng" dirty="0" smtClean="0"/>
              <a:t>pant under ett</a:t>
            </a:r>
            <a:r>
              <a:rPr lang="nb-NO" sz="2800" dirty="0" smtClean="0"/>
              <a:t> i </a:t>
            </a:r>
            <a:r>
              <a:rPr lang="nb-NO" sz="2800" u="sng" dirty="0" smtClean="0"/>
              <a:t>løsøre</a:t>
            </a:r>
            <a:r>
              <a:rPr lang="nb-NO" sz="2800" dirty="0" smtClean="0"/>
              <a:t> som er</a:t>
            </a:r>
          </a:p>
          <a:p>
            <a:pPr lvl="1">
              <a:lnSpc>
                <a:spcPct val="90000"/>
              </a:lnSpc>
            </a:pPr>
            <a:r>
              <a:rPr lang="nb-NO" sz="2400" dirty="0" smtClean="0"/>
              <a:t>Varelager</a:t>
            </a:r>
          </a:p>
          <a:p>
            <a:pPr lvl="1">
              <a:lnSpc>
                <a:spcPct val="90000"/>
              </a:lnSpc>
            </a:pPr>
            <a:r>
              <a:rPr lang="nb-NO" sz="2400" dirty="0" smtClean="0"/>
              <a:t>Driftstilbehør (</a:t>
            </a:r>
            <a:r>
              <a:rPr lang="nb-NO" sz="2400" dirty="0" err="1" smtClean="0"/>
              <a:t>drifstsløsøre</a:t>
            </a:r>
            <a:r>
              <a:rPr lang="nb-NO" sz="2400" dirty="0" smtClean="0"/>
              <a:t>, produksjonsmidler)</a:t>
            </a:r>
          </a:p>
          <a:p>
            <a:pPr lvl="2">
              <a:lnSpc>
                <a:spcPct val="90000"/>
              </a:lnSpc>
            </a:pPr>
            <a:r>
              <a:rPr lang="nb-NO" sz="2000" dirty="0" smtClean="0"/>
              <a:t>vanlig</a:t>
            </a:r>
          </a:p>
          <a:p>
            <a:pPr lvl="2">
              <a:lnSpc>
                <a:spcPct val="90000"/>
              </a:lnSpc>
            </a:pPr>
            <a:r>
              <a:rPr lang="nb-NO" sz="2000" dirty="0" smtClean="0"/>
              <a:t>motorvogner</a:t>
            </a:r>
          </a:p>
          <a:p>
            <a:pPr lvl="2">
              <a:lnSpc>
                <a:spcPct val="90000"/>
              </a:lnSpc>
            </a:pPr>
            <a:r>
              <a:rPr lang="nb-NO" sz="2000" dirty="0" smtClean="0"/>
              <a:t>anleggsmaskiner</a:t>
            </a:r>
          </a:p>
          <a:p>
            <a:pPr lvl="2">
              <a:lnSpc>
                <a:spcPct val="90000"/>
              </a:lnSpc>
            </a:pPr>
            <a:r>
              <a:rPr lang="nb-NO" sz="2000" dirty="0" smtClean="0"/>
              <a:t>jernbanemateriell</a:t>
            </a:r>
          </a:p>
          <a:p>
            <a:pPr lvl="2">
              <a:lnSpc>
                <a:spcPct val="90000"/>
              </a:lnSpc>
            </a:pPr>
            <a:r>
              <a:rPr lang="nb-NO" sz="2000" dirty="0" smtClean="0"/>
              <a:t>redskaper, besetning, avling </a:t>
            </a:r>
            <a:r>
              <a:rPr lang="nb-NO" sz="2000" dirty="0" err="1" smtClean="0"/>
              <a:t>m.v</a:t>
            </a:r>
            <a:r>
              <a:rPr lang="nb-NO" sz="2000" dirty="0" smtClean="0"/>
              <a:t>. i landbruksnæring </a:t>
            </a:r>
          </a:p>
          <a:p>
            <a:pPr lvl="2">
              <a:lnSpc>
                <a:spcPct val="90000"/>
              </a:lnSpc>
            </a:pPr>
            <a:r>
              <a:rPr lang="nb-NO" sz="2000" dirty="0" smtClean="0"/>
              <a:t>fiskeredskaper</a:t>
            </a:r>
          </a:p>
        </p:txBody>
      </p:sp>
    </p:spTree>
    <p:extLst>
      <p:ext uri="{BB962C8B-B14F-4D97-AF65-F5344CB8AC3E}">
        <p14:creationId xmlns:p14="http://schemas.microsoft.com/office/powerpoint/2010/main" val="343221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Pant i fordringer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Pant i fordringer – prinsippet</a:t>
            </a:r>
          </a:p>
          <a:p>
            <a:r>
              <a:rPr lang="nb-NO" dirty="0" smtClean="0"/>
              <a:t>Pantsettelse av bankinnskudd</a:t>
            </a:r>
          </a:p>
          <a:p>
            <a:r>
              <a:rPr lang="nb-NO" dirty="0" smtClean="0"/>
              <a:t>Forholdet til motregning</a:t>
            </a:r>
          </a:p>
        </p:txBody>
      </p:sp>
      <p:sp>
        <p:nvSpPr>
          <p:cNvPr id="51204" name="Plassholder for lysbilde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FBBFE57-D577-4187-8610-C0D64C0778E3}" type="slidenum">
              <a:rPr lang="en-US" sz="1400">
                <a:solidFill>
                  <a:schemeClr val="accent1"/>
                </a:solidFill>
              </a:rPr>
              <a:pPr/>
              <a:t>22</a:t>
            </a:fld>
            <a:endParaRPr lang="en-US" sz="1400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58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2FCFC9-44F7-4E3B-B7AE-113DD00D4101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Motregning</a:t>
            </a:r>
            <a:r>
              <a:rPr lang="nb-NO" dirty="0"/>
              <a:t> </a:t>
            </a:r>
            <a:r>
              <a:rPr lang="nb-NO" dirty="0" smtClean="0"/>
              <a:t>i konkurs</a:t>
            </a:r>
          </a:p>
        </p:txBody>
      </p:sp>
      <p:sp>
        <p:nvSpPr>
          <p:cNvPr id="55300" name="Oval 6"/>
          <p:cNvSpPr>
            <a:spLocks noChangeArrowheads="1"/>
          </p:cNvSpPr>
          <p:nvPr/>
        </p:nvSpPr>
        <p:spPr bwMode="auto">
          <a:xfrm>
            <a:off x="1381858" y="3213100"/>
            <a:ext cx="1899138" cy="990600"/>
          </a:xfrm>
          <a:prstGeom prst="ellipse">
            <a:avLst/>
          </a:prstGeom>
          <a:solidFill>
            <a:srgbClr val="93BC10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1392116" y="4318000"/>
            <a:ext cx="2026196" cy="378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55663"/>
            <a:r>
              <a:rPr lang="nn-NO" altLang="nn-NO" sz="1900"/>
              <a:t>Konkurskreditor</a:t>
            </a:r>
          </a:p>
        </p:txBody>
      </p:sp>
      <p:sp>
        <p:nvSpPr>
          <p:cNvPr id="55302" name="Oval 9"/>
          <p:cNvSpPr>
            <a:spLocks noChangeArrowheads="1"/>
          </p:cNvSpPr>
          <p:nvPr/>
        </p:nvSpPr>
        <p:spPr bwMode="auto">
          <a:xfrm>
            <a:off x="5918689" y="3197225"/>
            <a:ext cx="1899138" cy="99060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5303" name="Rectangle 10"/>
          <p:cNvSpPr>
            <a:spLocks noChangeArrowheads="1"/>
          </p:cNvSpPr>
          <p:nvPr/>
        </p:nvSpPr>
        <p:spPr bwMode="auto">
          <a:xfrm>
            <a:off x="5981700" y="4302125"/>
            <a:ext cx="1922001" cy="378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55663"/>
            <a:r>
              <a:rPr lang="nn-NO" altLang="nn-NO" sz="1900"/>
              <a:t>Konkursdebitor</a:t>
            </a:r>
          </a:p>
        </p:txBody>
      </p:sp>
      <p:sp>
        <p:nvSpPr>
          <p:cNvPr id="55304" name="Line 11"/>
          <p:cNvSpPr>
            <a:spLocks noChangeShapeType="1"/>
          </p:cNvSpPr>
          <p:nvPr/>
        </p:nvSpPr>
        <p:spPr bwMode="auto">
          <a:xfrm>
            <a:off x="3840773" y="3573463"/>
            <a:ext cx="1641231" cy="0"/>
          </a:xfrm>
          <a:prstGeom prst="line">
            <a:avLst/>
          </a:prstGeom>
          <a:noFill/>
          <a:ln w="57150">
            <a:solidFill>
              <a:srgbClr val="93BC1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5305" name="Line 12"/>
          <p:cNvSpPr>
            <a:spLocks noChangeShapeType="1"/>
          </p:cNvSpPr>
          <p:nvPr/>
        </p:nvSpPr>
        <p:spPr bwMode="auto">
          <a:xfrm>
            <a:off x="3552092" y="4149725"/>
            <a:ext cx="166467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lg" len="lg"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5306" name="Rectangle 13"/>
          <p:cNvSpPr>
            <a:spLocks noChangeArrowheads="1"/>
          </p:cNvSpPr>
          <p:nvPr/>
        </p:nvSpPr>
        <p:spPr bwMode="auto">
          <a:xfrm>
            <a:off x="3508131" y="3213100"/>
            <a:ext cx="2598468" cy="348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55663"/>
            <a:r>
              <a:rPr lang="nn-NO" altLang="nn-NO" sz="1700"/>
              <a:t>kreditors (mot)fordring</a:t>
            </a:r>
          </a:p>
        </p:txBody>
      </p:sp>
      <p:sp>
        <p:nvSpPr>
          <p:cNvPr id="55307" name="Rectangle 14"/>
          <p:cNvSpPr>
            <a:spLocks noChangeArrowheads="1"/>
          </p:cNvSpPr>
          <p:nvPr/>
        </p:nvSpPr>
        <p:spPr bwMode="auto">
          <a:xfrm>
            <a:off x="3528647" y="3768725"/>
            <a:ext cx="2715487" cy="3481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5725" tIns="42862" rIns="85725" bIns="42862">
            <a:spAutoFit/>
          </a:bodyPr>
          <a:lstStyle/>
          <a:p>
            <a:pPr defTabSz="855663"/>
            <a:r>
              <a:rPr lang="nn-NO" altLang="nn-NO" sz="1700"/>
              <a:t>debitors (hoved)fordring</a:t>
            </a:r>
          </a:p>
        </p:txBody>
      </p:sp>
    </p:spTree>
    <p:extLst>
      <p:ext uri="{BB962C8B-B14F-4D97-AF65-F5344CB8AC3E}">
        <p14:creationId xmlns:p14="http://schemas.microsoft.com/office/powerpoint/2010/main" val="37874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D9AD82-29FE-4D89-8DF0-529B6BFD2FDF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5950"/>
            <a:ext cx="8178312" cy="4210050"/>
          </a:xfrm>
          <a:noFill/>
        </p:spPr>
        <p:txBody>
          <a:bodyPr lIns="85725" tIns="42862" rIns="85725" bIns="42862"/>
          <a:lstStyle/>
          <a:p>
            <a:pPr marL="266700" indent="-266700" defTabSz="855663">
              <a:buFontTx/>
              <a:buNone/>
            </a:pPr>
            <a:r>
              <a:rPr lang="nn-NO" altLang="nn-NO" dirty="0" smtClean="0"/>
              <a:t>  </a:t>
            </a:r>
          </a:p>
        </p:txBody>
      </p:sp>
      <p:sp>
        <p:nvSpPr>
          <p:cNvPr id="56324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n-NO" altLang="nn-NO" sz="4200" b="1" i="1" dirty="0" smtClean="0">
                <a:latin typeface="Comic Sans MS" pitchFamily="66" charset="0"/>
              </a:rPr>
              <a:t>Fordelen med å kunne </a:t>
            </a:r>
            <a:r>
              <a:rPr lang="nn-NO" altLang="nn-NO" sz="4200" b="1" i="1" dirty="0" err="1" smtClean="0">
                <a:latin typeface="Comic Sans MS" pitchFamily="66" charset="0"/>
              </a:rPr>
              <a:t>motregne</a:t>
            </a:r>
            <a:endParaRPr lang="nn-NO" altLang="nn-NO" sz="4200" b="1" i="1" dirty="0" smtClean="0">
              <a:latin typeface="Comic Sans MS" pitchFamily="66" charset="0"/>
            </a:endParaRPr>
          </a:p>
        </p:txBody>
      </p:sp>
      <p:sp>
        <p:nvSpPr>
          <p:cNvPr id="56325" name="Line 18"/>
          <p:cNvSpPr>
            <a:spLocks noChangeShapeType="1"/>
          </p:cNvSpPr>
          <p:nvPr/>
        </p:nvSpPr>
        <p:spPr bwMode="auto">
          <a:xfrm>
            <a:off x="1248508" y="3068638"/>
            <a:ext cx="1641231" cy="0"/>
          </a:xfrm>
          <a:prstGeom prst="line">
            <a:avLst/>
          </a:prstGeom>
          <a:noFill/>
          <a:ln w="57150">
            <a:solidFill>
              <a:srgbClr val="93BC1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6" name="Line 19"/>
          <p:cNvSpPr>
            <a:spLocks noChangeShapeType="1"/>
          </p:cNvSpPr>
          <p:nvPr/>
        </p:nvSpPr>
        <p:spPr bwMode="auto">
          <a:xfrm>
            <a:off x="959827" y="3644900"/>
            <a:ext cx="166467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lg" len="lg"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>
            <a:off x="6899031" y="3213100"/>
            <a:ext cx="509954" cy="0"/>
          </a:xfrm>
          <a:prstGeom prst="line">
            <a:avLst/>
          </a:prstGeom>
          <a:noFill/>
          <a:ln w="57150">
            <a:solidFill>
              <a:srgbClr val="93BC1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17781" name="Line 21"/>
          <p:cNvSpPr>
            <a:spLocks noChangeShapeType="1"/>
          </p:cNvSpPr>
          <p:nvPr/>
        </p:nvSpPr>
        <p:spPr bwMode="auto">
          <a:xfrm>
            <a:off x="5479074" y="3789363"/>
            <a:ext cx="166467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lg" len="lg"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6329" name="Text Box 22"/>
          <p:cNvSpPr txBox="1">
            <a:spLocks noChangeArrowheads="1"/>
          </p:cNvSpPr>
          <p:nvPr/>
        </p:nvSpPr>
        <p:spPr bwMode="auto">
          <a:xfrm>
            <a:off x="631581" y="4389439"/>
            <a:ext cx="3179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/>
              <a:t>K betaler fullt beløp,</a:t>
            </a:r>
            <a:br>
              <a:rPr lang="nb-NO" dirty="0"/>
            </a:br>
            <a:r>
              <a:rPr lang="nb-NO" dirty="0"/>
              <a:t>får fullt beløp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5303227" y="4365626"/>
            <a:ext cx="3179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/>
              <a:t>K betaler fullt beløp,</a:t>
            </a:r>
            <a:br>
              <a:rPr lang="nb-NO"/>
            </a:br>
            <a:r>
              <a:rPr lang="nb-NO"/>
              <a:t>får dividende</a:t>
            </a: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983273" y="5516563"/>
            <a:ext cx="7178919" cy="46166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/>
              <a:t>Motregning som oppgjørsteknikk er ikke poenget</a:t>
            </a:r>
          </a:p>
        </p:txBody>
      </p:sp>
      <p:sp>
        <p:nvSpPr>
          <p:cNvPr id="56332" name="Text Box 25"/>
          <p:cNvSpPr txBox="1">
            <a:spLocks noChangeArrowheads="1"/>
          </p:cNvSpPr>
          <p:nvPr/>
        </p:nvSpPr>
        <p:spPr bwMode="auto">
          <a:xfrm>
            <a:off x="849923" y="1844675"/>
            <a:ext cx="3340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/>
              <a:t>Med motregningsrett:</a:t>
            </a: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5369169" y="1844675"/>
            <a:ext cx="3419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/>
              <a:t>Uten motregningsrett:</a:t>
            </a:r>
          </a:p>
        </p:txBody>
      </p:sp>
    </p:spTree>
    <p:extLst>
      <p:ext uri="{BB962C8B-B14F-4D97-AF65-F5344CB8AC3E}">
        <p14:creationId xmlns:p14="http://schemas.microsoft.com/office/powerpoint/2010/main" val="123843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0" grpId="0" animBg="1"/>
      <p:bldP spid="117781" grpId="0" animBg="1"/>
      <p:bldP spid="117783" grpId="0"/>
      <p:bldP spid="117784" grpId="0" animBg="1"/>
      <p:bldP spid="1177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Opptrinnsrett - problemet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Tomme prioriteter</a:t>
            </a:r>
          </a:p>
          <a:p>
            <a:r>
              <a:rPr lang="nb-NO" smtClean="0"/>
              <a:t>Opplåningsrett</a:t>
            </a:r>
          </a:p>
          <a:p>
            <a:r>
              <a:rPr lang="nb-NO" smtClean="0"/>
              <a:t>Opptrinnsrett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783689-A44A-4C3E-9418-DEA7145662DF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47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i="1" dirty="0" smtClean="0">
                <a:latin typeface="Comic Sans MS" pitchFamily="66" charset="0"/>
              </a:rPr>
              <a:t>Kreditorbeslag</a:t>
            </a:r>
            <a:endParaRPr lang="nb-NO" b="1" i="1" dirty="0">
              <a:latin typeface="Comic Sans MS" pitchFamily="66" charset="0"/>
            </a:endParaRPr>
          </a:p>
        </p:txBody>
      </p:sp>
      <p:sp>
        <p:nvSpPr>
          <p:cNvPr id="8" name="Undertit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26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Kreditorbeslag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Utleggspant</a:t>
            </a:r>
          </a:p>
          <a:p>
            <a:r>
              <a:rPr lang="nb-NO" dirty="0" smtClean="0"/>
              <a:t>Konkurs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27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1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D3ED18-5CEA-4BFF-AD6C-756D618E826D}" type="slidenum">
              <a:rPr lang="en-US" altLang="en-US" smtClean="0"/>
              <a:pPr/>
              <a:t>28</a:t>
            </a:fld>
            <a:endParaRPr lang="en-US" altLang="en-US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Hovedregelen (deknl § 2-2)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n-NO" dirty="0" smtClean="0"/>
              <a:t>tilhører skyldneren</a:t>
            </a:r>
          </a:p>
          <a:p>
            <a:r>
              <a:rPr lang="nb-NO" altLang="nn-NO" dirty="0" smtClean="0"/>
              <a:t>på beslagstiden</a:t>
            </a:r>
          </a:p>
          <a:p>
            <a:r>
              <a:rPr lang="nb-NO" altLang="nn-NO" dirty="0" smtClean="0"/>
              <a:t>som kan … omgjøres i penger</a:t>
            </a:r>
          </a:p>
          <a:p>
            <a:r>
              <a:rPr lang="nb-NO" altLang="nn-NO" dirty="0" smtClean="0"/>
              <a:t>De ”reelle” eierforholdene er avgjørende (Rt 1935 981 (Bygland-dommen))</a:t>
            </a:r>
          </a:p>
        </p:txBody>
      </p:sp>
    </p:spTree>
    <p:extLst>
      <p:ext uri="{BB962C8B-B14F-4D97-AF65-F5344CB8AC3E}">
        <p14:creationId xmlns:p14="http://schemas.microsoft.com/office/powerpoint/2010/main" val="17102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3CCDF3-8FEF-4210-95E4-0F85947108AB}" type="slidenum">
              <a:rPr lang="en-US" altLang="en-US" smtClean="0"/>
              <a:pPr/>
              <a:t>29</a:t>
            </a:fld>
            <a:endParaRPr lang="en-US" alt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Forskjellige typer gjeldsforfølgning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n-NO" sz="2800" dirty="0" smtClean="0"/>
              <a:t>Fellesforfølgning (kollektiv forfølgning) og enkeltforfølgning</a:t>
            </a:r>
          </a:p>
          <a:p>
            <a:r>
              <a:rPr lang="nb-NO" altLang="nn-NO" sz="2800" dirty="0" smtClean="0"/>
              <a:t>Konkurs (kkl del 2) </a:t>
            </a:r>
          </a:p>
          <a:p>
            <a:r>
              <a:rPr lang="nb-NO" altLang="nn-NO" sz="2800" dirty="0" smtClean="0"/>
              <a:t>Tvangsakkord (kkl kap VI og XIV) </a:t>
            </a:r>
          </a:p>
          <a:p>
            <a:r>
              <a:rPr lang="nb-NO" altLang="nn-NO" sz="2800" dirty="0" smtClean="0"/>
              <a:t>(Frivillig) gjeldsforhandling (kkl del 1)</a:t>
            </a:r>
          </a:p>
          <a:p>
            <a:r>
              <a:rPr lang="nb-NO" altLang="nn-NO" sz="2800" dirty="0" smtClean="0"/>
              <a:t>Gjeldsordning (lov nr 99/1992)</a:t>
            </a:r>
          </a:p>
          <a:p>
            <a:r>
              <a:rPr lang="nb-NO" altLang="nn-NO" sz="2800" dirty="0" smtClean="0"/>
              <a:t>Utlegg (tvangsl kap </a:t>
            </a:r>
            <a:r>
              <a:rPr lang="nn-NO" altLang="nn-NO" sz="2800" dirty="0" smtClean="0"/>
              <a:t>7</a:t>
            </a:r>
            <a:r>
              <a:rPr lang="nb-NO" altLang="nn-NO" sz="2800" dirty="0" smtClean="0"/>
              <a:t> og pantel kap 5)</a:t>
            </a:r>
          </a:p>
        </p:txBody>
      </p:sp>
    </p:spTree>
    <p:extLst>
      <p:ext uri="{BB962C8B-B14F-4D97-AF65-F5344CB8AC3E}">
        <p14:creationId xmlns:p14="http://schemas.microsoft.com/office/powerpoint/2010/main" val="1712381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3200" b="1" i="1" noProof="1" smtClean="0">
                <a:latin typeface="Comic Sans MS" pitchFamily="66" charset="0"/>
              </a:rPr>
              <a:t>Formålet</a:t>
            </a:r>
            <a:r>
              <a:rPr lang="nb-NO" sz="3200" b="1" i="1" baseline="0" noProof="1" smtClean="0">
                <a:latin typeface="Comic Sans MS" pitchFamily="66" charset="0"/>
              </a:rPr>
              <a:t> med disse forelesningene</a:t>
            </a:r>
            <a:endParaRPr lang="nb-NO" sz="3600" b="1" i="1" noProof="1" smtClean="0">
              <a:latin typeface="Comic Sans MS" pitchFamily="66" charset="0"/>
            </a:endParaRPr>
          </a:p>
        </p:txBody>
      </p:sp>
      <p:sp>
        <p:nvSpPr>
          <p:cNvPr id="2" name="Plassholder for tekst 1"/>
          <p:cNvSpPr>
            <a:spLocks noGrp="1"/>
          </p:cNvSpPr>
          <p:nvPr>
            <p:ph sz="half" idx="1"/>
          </p:nvPr>
        </p:nvSpPr>
        <p:spPr>
          <a:xfrm>
            <a:off x="395536" y="1844824"/>
            <a:ext cx="4013200" cy="4210050"/>
          </a:xfrm>
        </p:spPr>
        <p:txBody>
          <a:bodyPr/>
          <a:lstStyle/>
          <a:p>
            <a:r>
              <a:rPr lang="nb-NO" sz="2800" b="1" i="1" dirty="0" smtClean="0">
                <a:latin typeface="Comic Sans MS" pitchFamily="66" charset="0"/>
              </a:rPr>
              <a:t>Pant</a:t>
            </a:r>
          </a:p>
          <a:p>
            <a:r>
              <a:rPr lang="nb-NO" sz="2800" b="1" i="1" dirty="0" smtClean="0">
                <a:latin typeface="Comic Sans MS" pitchFamily="66" charset="0"/>
              </a:rPr>
              <a:t>Tvangsfullbyrdelse</a:t>
            </a:r>
          </a:p>
          <a:p>
            <a:r>
              <a:rPr lang="nb-NO" sz="2800" b="1" i="1" dirty="0" smtClean="0">
                <a:latin typeface="Comic Sans MS" pitchFamily="66" charset="0"/>
              </a:rPr>
              <a:t>Konkurs</a:t>
            </a:r>
          </a:p>
          <a:p>
            <a:r>
              <a:rPr lang="nb-NO" sz="2800" b="1" i="1" dirty="0">
                <a:latin typeface="Comic Sans MS" pitchFamily="66" charset="0"/>
              </a:rPr>
              <a:t>Dynamisk tingsrett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i="1" dirty="0">
                <a:latin typeface="Comic Sans MS" pitchFamily="66" charset="0"/>
              </a:rPr>
              <a:t>Dynamisk tingsrett</a:t>
            </a:r>
          </a:p>
          <a:p>
            <a:endParaRPr lang="nb-NO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D655AF-2002-43BE-9179-8E6A6DBC77EE}" type="slidenum">
              <a:rPr lang="en-US" smtClean="0"/>
              <a:pPr/>
              <a:t>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2D1DFE-C2C9-4F28-B16C-DE55CB6198C3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pic>
        <p:nvPicPr>
          <p:cNvPr id="161864" name="Picture 7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657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573" y="6092825"/>
            <a:ext cx="28135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6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>
            <a:off x="3200400" y="83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61812" name="Rectangle 20"/>
          <p:cNvSpPr>
            <a:spLocks noChangeArrowheads="1"/>
          </p:cNvSpPr>
          <p:nvPr/>
        </p:nvSpPr>
        <p:spPr bwMode="auto">
          <a:xfrm>
            <a:off x="252046" y="1196975"/>
            <a:ext cx="2392974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nn-NO" sz="1800">
                <a:solidFill>
                  <a:schemeClr val="accent1"/>
                </a:solidFill>
              </a:rPr>
              <a:t>SELGER</a:t>
            </a:r>
            <a:br>
              <a:rPr lang="nn-NO" sz="1800">
                <a:solidFill>
                  <a:schemeClr val="accent1"/>
                </a:solidFill>
              </a:rPr>
            </a:br>
            <a:r>
              <a:rPr lang="nn-NO" sz="1800">
                <a:solidFill>
                  <a:schemeClr val="accent1"/>
                </a:solidFill>
              </a:rPr>
              <a:t>Ting på vei inn</a:t>
            </a:r>
          </a:p>
          <a:p>
            <a:r>
              <a:rPr lang="nn-NO" sz="1800">
                <a:solidFill>
                  <a:schemeClr val="accent1"/>
                </a:solidFill>
              </a:rPr>
              <a:t>Stansningsrett</a:t>
            </a:r>
            <a:endParaRPr lang="nn-NO">
              <a:solidFill>
                <a:schemeClr val="accent1"/>
              </a:solidFill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910254" y="1700213"/>
            <a:ext cx="930520" cy="4648200"/>
            <a:chOff x="1986" y="1071"/>
            <a:chExt cx="635" cy="2928"/>
          </a:xfrm>
        </p:grpSpPr>
        <p:sp>
          <p:nvSpPr>
            <p:cNvPr id="36900" name="Line 8"/>
            <p:cNvSpPr>
              <a:spLocks noChangeShapeType="1"/>
            </p:cNvSpPr>
            <p:nvPr/>
          </p:nvSpPr>
          <p:spPr bwMode="auto">
            <a:xfrm flipH="1">
              <a:off x="2258" y="1071"/>
              <a:ext cx="0" cy="292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6901" name="Rectangle 22"/>
            <p:cNvSpPr>
              <a:spLocks noChangeArrowheads="1"/>
            </p:cNvSpPr>
            <p:nvPr/>
          </p:nvSpPr>
          <p:spPr bwMode="auto">
            <a:xfrm>
              <a:off x="1986" y="1298"/>
              <a:ext cx="635" cy="144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n-NO" sz="1800">
                  <a:solidFill>
                    <a:schemeClr val="accent1"/>
                  </a:solidFill>
                </a:rPr>
                <a:t>overgitt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308838" y="1484313"/>
            <a:ext cx="2590800" cy="3429000"/>
            <a:chOff x="2288" y="432"/>
            <a:chExt cx="1768" cy="2160"/>
          </a:xfrm>
        </p:grpSpPr>
        <p:sp>
          <p:nvSpPr>
            <p:cNvPr id="36898" name="Oval 2"/>
            <p:cNvSpPr>
              <a:spLocks noChangeArrowheads="1"/>
            </p:cNvSpPr>
            <p:nvPr/>
          </p:nvSpPr>
          <p:spPr bwMode="auto">
            <a:xfrm>
              <a:off x="2288" y="1632"/>
              <a:ext cx="1768" cy="96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6899" name="Rectangle 21"/>
            <p:cNvSpPr>
              <a:spLocks noChangeArrowheads="1"/>
            </p:cNvSpPr>
            <p:nvPr/>
          </p:nvSpPr>
          <p:spPr bwMode="auto">
            <a:xfrm>
              <a:off x="2756" y="432"/>
              <a:ext cx="88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n-NO" sz="1800"/>
                <a:t>DEBITOR</a:t>
              </a:r>
              <a:endParaRPr lang="nn-NO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252046" y="3933825"/>
            <a:ext cx="3083169" cy="304800"/>
            <a:chOff x="172" y="2478"/>
            <a:chExt cx="2104" cy="192"/>
          </a:xfrm>
        </p:grpSpPr>
        <p:sp>
          <p:nvSpPr>
            <p:cNvPr id="36896" name="Line 9"/>
            <p:cNvSpPr>
              <a:spLocks noChangeShapeType="1"/>
            </p:cNvSpPr>
            <p:nvPr/>
          </p:nvSpPr>
          <p:spPr bwMode="auto">
            <a:xfrm>
              <a:off x="716" y="2568"/>
              <a:ext cx="1560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6897" name="Rectangle 31"/>
            <p:cNvSpPr>
              <a:spLocks noChangeArrowheads="1"/>
            </p:cNvSpPr>
            <p:nvPr/>
          </p:nvSpPr>
          <p:spPr bwMode="auto">
            <a:xfrm>
              <a:off x="172" y="2478"/>
              <a:ext cx="52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n-NO" sz="1600">
                  <a:solidFill>
                    <a:schemeClr val="accent1"/>
                  </a:solidFill>
                </a:rPr>
                <a:t>kjl § 61</a:t>
              </a:r>
              <a:endParaRPr lang="nn-NO">
                <a:solidFill>
                  <a:schemeClr val="accent1"/>
                </a:solidFill>
              </a:endParaRPr>
            </a:p>
          </p:txBody>
        </p:sp>
      </p:grpSp>
      <p:sp>
        <p:nvSpPr>
          <p:cNvPr id="36874" name="Rectangle 35"/>
          <p:cNvSpPr>
            <a:spLocks noGrp="1" noChangeArrowheads="1"/>
          </p:cNvSpPr>
          <p:nvPr>
            <p:ph type="title" idx="4294967295"/>
          </p:nvPr>
        </p:nvSpPr>
        <p:spPr>
          <a:xfrm>
            <a:off x="915866" y="0"/>
            <a:ext cx="7772400" cy="1143000"/>
          </a:xfrm>
        </p:spPr>
        <p:txBody>
          <a:bodyPr/>
          <a:lstStyle/>
          <a:p>
            <a:r>
              <a:rPr lang="nb-NO" b="1" i="1" dirty="0" err="1" smtClean="0">
                <a:latin typeface="Comic Sans MS" pitchFamily="66" charset="0"/>
              </a:rPr>
              <a:t>Visualsering</a:t>
            </a:r>
            <a:r>
              <a:rPr lang="nb-NO" b="1" i="1" dirty="0" smtClean="0">
                <a:latin typeface="Comic Sans MS" pitchFamily="66" charset="0"/>
              </a:rPr>
              <a:t> av beslagsretten</a:t>
            </a:r>
            <a:endParaRPr lang="nb-NO" b="1" i="1" dirty="0">
              <a:latin typeface="Comic Sans MS" pitchFamily="66" charset="0"/>
            </a:endParaRPr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115158" y="2276476"/>
            <a:ext cx="3257550" cy="3382963"/>
            <a:chOff x="716" y="1434"/>
            <a:chExt cx="2223" cy="2131"/>
          </a:xfrm>
        </p:grpSpPr>
        <p:sp>
          <p:nvSpPr>
            <p:cNvPr id="36889" name="Line 12"/>
            <p:cNvSpPr>
              <a:spLocks noChangeShapeType="1"/>
            </p:cNvSpPr>
            <p:nvPr/>
          </p:nvSpPr>
          <p:spPr bwMode="auto">
            <a:xfrm flipH="1">
              <a:off x="1033" y="2568"/>
              <a:ext cx="260" cy="2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6890" name="Rectangle 32"/>
            <p:cNvSpPr>
              <a:spLocks noChangeArrowheads="1"/>
            </p:cNvSpPr>
            <p:nvPr/>
          </p:nvSpPr>
          <p:spPr bwMode="auto">
            <a:xfrm>
              <a:off x="716" y="2931"/>
              <a:ext cx="67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n-NO" sz="1600">
                  <a:solidFill>
                    <a:schemeClr val="accent1"/>
                  </a:solidFill>
                </a:rPr>
                <a:t>kjl § 7 (2)</a:t>
              </a:r>
              <a:endParaRPr lang="nn-NO">
                <a:solidFill>
                  <a:schemeClr val="accent1"/>
                </a:solidFill>
              </a:endParaRPr>
            </a:p>
          </p:txBody>
        </p:sp>
        <p:grpSp>
          <p:nvGrpSpPr>
            <p:cNvPr id="36891" name="Group 44"/>
            <p:cNvGrpSpPr>
              <a:grpSpLocks/>
            </p:cNvGrpSpPr>
            <p:nvPr/>
          </p:nvGrpSpPr>
          <p:grpSpPr bwMode="auto">
            <a:xfrm>
              <a:off x="1306" y="1434"/>
              <a:ext cx="1633" cy="2131"/>
              <a:chOff x="1442" y="1480"/>
              <a:chExt cx="1633" cy="2131"/>
            </a:xfrm>
          </p:grpSpPr>
          <p:sp>
            <p:nvSpPr>
              <p:cNvPr id="36892" name="Rectangle 30"/>
              <p:cNvSpPr>
                <a:spLocks noChangeArrowheads="1"/>
              </p:cNvSpPr>
              <p:nvPr/>
            </p:nvSpPr>
            <p:spPr bwMode="auto">
              <a:xfrm>
                <a:off x="2440" y="3430"/>
                <a:ext cx="572" cy="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nn-NO" sz="1600">
                    <a:solidFill>
                      <a:schemeClr val="accent1"/>
                    </a:solidFill>
                  </a:rPr>
                  <a:t>deknl § 2-2 </a:t>
                </a:r>
                <a:endParaRPr lang="nn-NO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36893" name="Group 40"/>
              <p:cNvGrpSpPr>
                <a:grpSpLocks/>
              </p:cNvGrpSpPr>
              <p:nvPr/>
            </p:nvGrpSpPr>
            <p:grpSpPr bwMode="auto">
              <a:xfrm>
                <a:off x="1442" y="1480"/>
                <a:ext cx="1633" cy="2131"/>
                <a:chOff x="1396" y="981"/>
                <a:chExt cx="1633" cy="2131"/>
              </a:xfrm>
            </p:grpSpPr>
            <p:sp>
              <p:nvSpPr>
                <p:cNvPr id="36894" name="Arc 37"/>
                <p:cNvSpPr>
                  <a:spLocks/>
                </p:cNvSpPr>
                <p:nvPr/>
              </p:nvSpPr>
              <p:spPr bwMode="auto">
                <a:xfrm flipH="1">
                  <a:off x="1396" y="981"/>
                  <a:ext cx="1633" cy="10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accent1"/>
                  </a:solidFill>
                  <a:prstDash val="lg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36895" name="Arc 39"/>
                <p:cNvSpPr>
                  <a:spLocks/>
                </p:cNvSpPr>
                <p:nvPr/>
              </p:nvSpPr>
              <p:spPr bwMode="auto">
                <a:xfrm flipH="1" flipV="1">
                  <a:off x="1396" y="2024"/>
                  <a:ext cx="1633" cy="10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accent1"/>
                  </a:solidFill>
                  <a:prstDash val="lg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</p:grpSp>
      </p:grpSp>
      <p:sp>
        <p:nvSpPr>
          <p:cNvPr id="161842" name="Rectangle 50"/>
          <p:cNvSpPr>
            <a:spLocks noChangeArrowheads="1"/>
          </p:cNvSpPr>
          <p:nvPr/>
        </p:nvSpPr>
        <p:spPr bwMode="auto">
          <a:xfrm>
            <a:off x="6751028" y="1196975"/>
            <a:ext cx="2392973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nn-NO" sz="1800" dirty="0">
                <a:solidFill>
                  <a:schemeClr val="accent6">
                    <a:lumMod val="50000"/>
                  </a:schemeClr>
                </a:solidFill>
              </a:rPr>
              <a:t>KJØPER</a:t>
            </a:r>
            <a:br>
              <a:rPr lang="nn-NO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nn-NO" sz="1800" dirty="0">
                <a:solidFill>
                  <a:schemeClr val="accent6">
                    <a:lumMod val="50000"/>
                  </a:schemeClr>
                </a:solidFill>
              </a:rPr>
              <a:t>Ting på vei ut</a:t>
            </a:r>
          </a:p>
          <a:p>
            <a:r>
              <a:rPr lang="nn-NO" sz="1800" dirty="0">
                <a:solidFill>
                  <a:schemeClr val="accent6">
                    <a:lumMod val="50000"/>
                  </a:schemeClr>
                </a:solidFill>
              </a:rPr>
              <a:t>Interesselære,</a:t>
            </a:r>
            <a:br>
              <a:rPr lang="nn-NO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nn-NO" sz="1800" dirty="0">
                <a:solidFill>
                  <a:schemeClr val="accent6">
                    <a:lumMod val="50000"/>
                  </a:schemeClr>
                </a:solidFill>
              </a:rPr>
              <a:t>rettsvern</a:t>
            </a:r>
            <a:endParaRPr lang="nn-NO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5369169" y="1700213"/>
            <a:ext cx="996462" cy="4648200"/>
            <a:chOff x="3664" y="1071"/>
            <a:chExt cx="680" cy="2928"/>
          </a:xfrm>
        </p:grpSpPr>
        <p:sp>
          <p:nvSpPr>
            <p:cNvPr id="36887" name="Line 52"/>
            <p:cNvSpPr>
              <a:spLocks noChangeShapeType="1"/>
            </p:cNvSpPr>
            <p:nvPr/>
          </p:nvSpPr>
          <p:spPr bwMode="auto">
            <a:xfrm flipH="1">
              <a:off x="4027" y="1071"/>
              <a:ext cx="1" cy="2928"/>
            </a:xfrm>
            <a:prstGeom prst="line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6888" name="Rectangle 53"/>
            <p:cNvSpPr>
              <a:spLocks noChangeArrowheads="1"/>
            </p:cNvSpPr>
            <p:nvPr/>
          </p:nvSpPr>
          <p:spPr bwMode="auto">
            <a:xfrm>
              <a:off x="3664" y="1298"/>
              <a:ext cx="680" cy="136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n-NO" sz="1800" dirty="0">
                  <a:solidFill>
                    <a:schemeClr val="accent6">
                      <a:lumMod val="50000"/>
                    </a:schemeClr>
                  </a:solidFill>
                </a:rPr>
                <a:t>overgitt</a:t>
              </a:r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 flipH="1">
            <a:off x="4771292" y="2997200"/>
            <a:ext cx="863112" cy="2736850"/>
            <a:chOff x="3166" y="1344"/>
            <a:chExt cx="1633" cy="2131"/>
          </a:xfrm>
        </p:grpSpPr>
        <p:sp>
          <p:nvSpPr>
            <p:cNvPr id="36883" name="Rectangle 58"/>
            <p:cNvSpPr>
              <a:spLocks noChangeArrowheads="1"/>
            </p:cNvSpPr>
            <p:nvPr/>
          </p:nvSpPr>
          <p:spPr bwMode="auto">
            <a:xfrm>
              <a:off x="4164" y="3294"/>
              <a:ext cx="57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nn-NO" sz="1600" dirty="0" err="1">
                  <a:solidFill>
                    <a:schemeClr val="accent6">
                      <a:lumMod val="50000"/>
                    </a:schemeClr>
                  </a:solidFill>
                </a:rPr>
                <a:t>deknl</a:t>
              </a:r>
              <a:r>
                <a:rPr lang="nn-NO" sz="1600" dirty="0">
                  <a:solidFill>
                    <a:srgbClr val="93BC10"/>
                  </a:solidFill>
                </a:rPr>
                <a:t> </a:t>
              </a:r>
              <a:r>
                <a:rPr lang="nn-NO" sz="1600" dirty="0">
                  <a:solidFill>
                    <a:schemeClr val="accent6">
                      <a:lumMod val="50000"/>
                    </a:schemeClr>
                  </a:solidFill>
                </a:rPr>
                <a:t>§ 2-2</a:t>
              </a:r>
              <a:endParaRPr lang="nn-NO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36884" name="Group 59"/>
            <p:cNvGrpSpPr>
              <a:grpSpLocks/>
            </p:cNvGrpSpPr>
            <p:nvPr/>
          </p:nvGrpSpPr>
          <p:grpSpPr bwMode="auto">
            <a:xfrm>
              <a:off x="3166" y="1344"/>
              <a:ext cx="1633" cy="2131"/>
              <a:chOff x="1396" y="981"/>
              <a:chExt cx="1633" cy="2131"/>
            </a:xfrm>
          </p:grpSpPr>
          <p:sp>
            <p:nvSpPr>
              <p:cNvPr id="36885" name="Arc 60"/>
              <p:cNvSpPr>
                <a:spLocks/>
              </p:cNvSpPr>
              <p:nvPr/>
            </p:nvSpPr>
            <p:spPr bwMode="auto">
              <a:xfrm flipH="1">
                <a:off x="1396" y="981"/>
                <a:ext cx="1633" cy="10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6">
                    <a:lumMod val="50000"/>
                  </a:schemeClr>
                </a:solidFill>
                <a:prstDash val="lg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6886" name="Arc 61"/>
              <p:cNvSpPr>
                <a:spLocks/>
              </p:cNvSpPr>
              <p:nvPr/>
            </p:nvSpPr>
            <p:spPr bwMode="auto">
              <a:xfrm flipH="1" flipV="1">
                <a:off x="1396" y="2024"/>
                <a:ext cx="1633" cy="10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6">
                    <a:lumMod val="50000"/>
                  </a:schemeClr>
                </a:solidFill>
                <a:prstDash val="lg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sp>
        <p:nvSpPr>
          <p:cNvPr id="161859" name="Line 67"/>
          <p:cNvSpPr>
            <a:spLocks noChangeShapeType="1"/>
          </p:cNvSpPr>
          <p:nvPr/>
        </p:nvSpPr>
        <p:spPr bwMode="auto">
          <a:xfrm>
            <a:off x="5767754" y="4076700"/>
            <a:ext cx="1821474" cy="0"/>
          </a:xfrm>
          <a:prstGeom prst="line">
            <a:avLst/>
          </a:prstGeom>
          <a:noFill/>
          <a:ln w="5715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1" y="3357564"/>
            <a:ext cx="1063869" cy="649287"/>
            <a:chOff x="262" y="3475"/>
            <a:chExt cx="1146" cy="488"/>
          </a:xfrm>
        </p:grpSpPr>
        <p:pic>
          <p:nvPicPr>
            <p:cNvPr id="36881" name="Picture 69" descr="j032666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262" y="3566"/>
              <a:ext cx="1146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82" name="Rectangle 70"/>
            <p:cNvSpPr>
              <a:spLocks noChangeArrowheads="1"/>
            </p:cNvSpPr>
            <p:nvPr/>
          </p:nvSpPr>
          <p:spPr bwMode="auto">
            <a:xfrm>
              <a:off x="625" y="3475"/>
              <a:ext cx="498" cy="40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75823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5035" fill="hold"/>
                                        <p:tgtEl>
                                          <p:spTgt spid="1618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48 4.44444E-6 L 0.26744 4.44444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1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1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1864"/>
                </p:tgtEl>
              </p:cMediaNode>
            </p:audio>
          </p:childTnLst>
        </p:cTn>
      </p:par>
    </p:tnLst>
    <p:bldLst>
      <p:bldP spid="161812" grpId="0" animBg="1"/>
      <p:bldP spid="161842" grpId="0" animBg="1"/>
      <p:bldP spid="16185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07C402-A331-44C0-BAF8-F2149754E20A}" type="slidenum">
              <a:rPr lang="en-US" altLang="en-US" smtClean="0"/>
              <a:pPr/>
              <a:t>31</a:t>
            </a:fld>
            <a:endParaRPr lang="en-US" altLang="en-US" dirty="0" smtClean="0"/>
          </a:p>
        </p:txBody>
      </p:sp>
      <p:grpSp>
        <p:nvGrpSpPr>
          <p:cNvPr id="2" name="Group 226"/>
          <p:cNvGrpSpPr>
            <a:grpSpLocks/>
          </p:cNvGrpSpPr>
          <p:nvPr/>
        </p:nvGrpSpPr>
        <p:grpSpPr bwMode="auto">
          <a:xfrm>
            <a:off x="3376247" y="1989138"/>
            <a:ext cx="2857500" cy="3744912"/>
            <a:chOff x="2304" y="1253"/>
            <a:chExt cx="1950" cy="2359"/>
          </a:xfrm>
        </p:grpSpPr>
        <p:sp>
          <p:nvSpPr>
            <p:cNvPr id="19487" name="Rectangle 6"/>
            <p:cNvSpPr>
              <a:spLocks noChangeArrowheads="1"/>
            </p:cNvSpPr>
            <p:nvPr/>
          </p:nvSpPr>
          <p:spPr bwMode="auto">
            <a:xfrm>
              <a:off x="3574" y="1253"/>
              <a:ext cx="680" cy="2359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8" name="Rectangle 225"/>
            <p:cNvSpPr>
              <a:spLocks noChangeArrowheads="1"/>
            </p:cNvSpPr>
            <p:nvPr/>
          </p:nvSpPr>
          <p:spPr bwMode="auto">
            <a:xfrm>
              <a:off x="2304" y="2115"/>
              <a:ext cx="681" cy="227"/>
            </a:xfrm>
            <a:prstGeom prst="rect">
              <a:avLst/>
            </a:prstGeom>
            <a:solidFill>
              <a:srgbClr val="93BC1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3" name="Group 224"/>
          <p:cNvGrpSpPr>
            <a:grpSpLocks/>
          </p:cNvGrpSpPr>
          <p:nvPr/>
        </p:nvGrpSpPr>
        <p:grpSpPr bwMode="auto">
          <a:xfrm>
            <a:off x="3376246" y="4437063"/>
            <a:ext cx="4319954" cy="1223962"/>
            <a:chOff x="2304" y="2795"/>
            <a:chExt cx="2948" cy="771"/>
          </a:xfrm>
        </p:grpSpPr>
        <p:sp>
          <p:nvSpPr>
            <p:cNvPr id="19485" name="Rectangle 5"/>
            <p:cNvSpPr>
              <a:spLocks noChangeArrowheads="1"/>
            </p:cNvSpPr>
            <p:nvPr/>
          </p:nvSpPr>
          <p:spPr bwMode="auto">
            <a:xfrm>
              <a:off x="4572" y="3067"/>
              <a:ext cx="68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6" name="Rectangle 222"/>
            <p:cNvSpPr>
              <a:spLocks noChangeArrowheads="1"/>
            </p:cNvSpPr>
            <p:nvPr/>
          </p:nvSpPr>
          <p:spPr bwMode="auto">
            <a:xfrm>
              <a:off x="2304" y="2795"/>
              <a:ext cx="681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 smtClean="0">
                <a:latin typeface="Comic Sans MS" pitchFamily="66" charset="0"/>
              </a:rPr>
              <a:t>Balanse = positiv egenkapital</a:t>
            </a:r>
          </a:p>
        </p:txBody>
      </p:sp>
      <p:graphicFrame>
        <p:nvGraphicFramePr>
          <p:cNvPr id="143587" name="Group 227"/>
          <p:cNvGraphicFramePr>
            <a:graphicFrameLocks noGrp="1"/>
          </p:cNvGraphicFramePr>
          <p:nvPr>
            <p:ph idx="1"/>
          </p:nvPr>
        </p:nvGraphicFramePr>
        <p:xfrm>
          <a:off x="451338" y="2276476"/>
          <a:ext cx="3915508" cy="3054351"/>
        </p:xfrm>
        <a:graphic>
          <a:graphicData uri="http://schemas.openxmlformats.org/drawingml/2006/table">
            <a:tbl>
              <a:tblPr/>
              <a:tblGrid>
                <a:gridCol w="2919046"/>
                <a:gridCol w="996462"/>
              </a:tblGrid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OMLØPSMIDLER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370 933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ANLEGGSMIDLER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53 627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EIENDELER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424 560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362 728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KORTSIKTIG GJELD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61 832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GJELD &amp; 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424 560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228"/>
          <p:cNvGrpSpPr>
            <a:grpSpLocks/>
          </p:cNvGrpSpPr>
          <p:nvPr/>
        </p:nvGrpSpPr>
        <p:grpSpPr bwMode="auto">
          <a:xfrm>
            <a:off x="3376246" y="1989139"/>
            <a:ext cx="4319954" cy="2879725"/>
            <a:chOff x="2304" y="1253"/>
            <a:chExt cx="2948" cy="1814"/>
          </a:xfrm>
        </p:grpSpPr>
        <p:sp>
          <p:nvSpPr>
            <p:cNvPr id="19483" name="Rectangle 7"/>
            <p:cNvSpPr>
              <a:spLocks noChangeArrowheads="1"/>
            </p:cNvSpPr>
            <p:nvPr/>
          </p:nvSpPr>
          <p:spPr bwMode="auto">
            <a:xfrm>
              <a:off x="4572" y="1253"/>
              <a:ext cx="680" cy="181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4" name="Rectangle 216"/>
            <p:cNvSpPr>
              <a:spLocks noChangeArrowheads="1"/>
            </p:cNvSpPr>
            <p:nvPr/>
          </p:nvSpPr>
          <p:spPr bwMode="auto">
            <a:xfrm>
              <a:off x="2304" y="2523"/>
              <a:ext cx="681" cy="2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358971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4285DF-FE5C-42A0-9D8B-2AAD64711B5E}" type="slidenum">
              <a:rPr lang="en-US" altLang="en-US" smtClean="0"/>
              <a:pPr/>
              <a:t>32</a:t>
            </a:fld>
            <a:endParaRPr lang="en-US" altLang="en-US" dirty="0" smtClean="0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3508131" y="2060576"/>
            <a:ext cx="3855427" cy="3744913"/>
            <a:chOff x="2394" y="1298"/>
            <a:chExt cx="2631" cy="2359"/>
          </a:xfrm>
        </p:grpSpPr>
        <p:sp>
          <p:nvSpPr>
            <p:cNvPr id="20511" name="Rectangle 4"/>
            <p:cNvSpPr>
              <a:spLocks noChangeArrowheads="1"/>
            </p:cNvSpPr>
            <p:nvPr/>
          </p:nvSpPr>
          <p:spPr bwMode="auto">
            <a:xfrm>
              <a:off x="4345" y="1298"/>
              <a:ext cx="680" cy="23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12" name="Rectangle 89"/>
            <p:cNvSpPr>
              <a:spLocks noChangeArrowheads="1"/>
            </p:cNvSpPr>
            <p:nvPr/>
          </p:nvSpPr>
          <p:spPr bwMode="auto">
            <a:xfrm>
              <a:off x="2394" y="2931"/>
              <a:ext cx="681" cy="18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3442189" y="3357564"/>
            <a:ext cx="2592265" cy="2376487"/>
            <a:chOff x="2349" y="2115"/>
            <a:chExt cx="1769" cy="1497"/>
          </a:xfrm>
        </p:grpSpPr>
        <p:sp>
          <p:nvSpPr>
            <p:cNvPr id="20509" name="Rectangle 3"/>
            <p:cNvSpPr>
              <a:spLocks noChangeArrowheads="1"/>
            </p:cNvSpPr>
            <p:nvPr/>
          </p:nvSpPr>
          <p:spPr bwMode="auto">
            <a:xfrm>
              <a:off x="3438" y="2115"/>
              <a:ext cx="680" cy="149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10" name="Rectangle 90"/>
            <p:cNvSpPr>
              <a:spLocks noChangeArrowheads="1"/>
            </p:cNvSpPr>
            <p:nvPr/>
          </p:nvSpPr>
          <p:spPr bwMode="auto">
            <a:xfrm>
              <a:off x="2349" y="2205"/>
              <a:ext cx="681" cy="181"/>
            </a:xfrm>
            <a:prstGeom prst="rect">
              <a:avLst/>
            </a:prstGeom>
            <a:solidFill>
              <a:srgbClr val="93BC1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i="1" dirty="0" smtClean="0">
                <a:latin typeface="Comic Sans MS" pitchFamily="66" charset="0"/>
              </a:rPr>
              <a:t>Underbalanse = negativ egenkapital</a:t>
            </a:r>
          </a:p>
        </p:txBody>
      </p:sp>
      <p:graphicFrame>
        <p:nvGraphicFramePr>
          <p:cNvPr id="145469" name="Group 61"/>
          <p:cNvGraphicFramePr>
            <a:graphicFrameLocks noGrp="1"/>
          </p:cNvGraphicFramePr>
          <p:nvPr>
            <p:ph idx="1"/>
          </p:nvPr>
        </p:nvGraphicFramePr>
        <p:xfrm>
          <a:off x="457201" y="2205039"/>
          <a:ext cx="4048858" cy="3455989"/>
        </p:xfrm>
        <a:graphic>
          <a:graphicData uri="http://schemas.openxmlformats.org/drawingml/2006/table">
            <a:tbl>
              <a:tblPr/>
              <a:tblGrid>
                <a:gridCol w="3018692"/>
                <a:gridCol w="1030166"/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OMLØPSMIDLER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370 933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ANLEGGSMIDLER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53 627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EIENDELER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424 560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-97 272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KORTSIKTIG GJELD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561 832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GJELD &amp; 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424 560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3508131" y="2060576"/>
            <a:ext cx="2526323" cy="2447925"/>
            <a:chOff x="2394" y="1298"/>
            <a:chExt cx="1724" cy="1542"/>
          </a:xfrm>
        </p:grpSpPr>
        <p:sp>
          <p:nvSpPr>
            <p:cNvPr id="20507" name="Rectangle 5"/>
            <p:cNvSpPr>
              <a:spLocks noChangeArrowheads="1"/>
            </p:cNvSpPr>
            <p:nvPr/>
          </p:nvSpPr>
          <p:spPr bwMode="auto">
            <a:xfrm>
              <a:off x="3438" y="1298"/>
              <a:ext cx="680" cy="8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08" name="Rectangle 57"/>
            <p:cNvSpPr>
              <a:spLocks noChangeArrowheads="1"/>
            </p:cNvSpPr>
            <p:nvPr/>
          </p:nvSpPr>
          <p:spPr bwMode="auto">
            <a:xfrm>
              <a:off x="2394" y="2659"/>
              <a:ext cx="681" cy="18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71195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A959F-C206-4820-9C33-D9E594A0CE49}" type="slidenum">
              <a:rPr lang="en-US"/>
              <a:pPr/>
              <a:t>33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Gangen i konkurs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800" dirty="0"/>
              <a:t>Insolvens</a:t>
            </a:r>
          </a:p>
          <a:p>
            <a:r>
              <a:rPr lang="nb-NO" sz="2800" dirty="0"/>
              <a:t>Begjæring og åpning</a:t>
            </a:r>
          </a:p>
          <a:p>
            <a:r>
              <a:rPr lang="nb-NO" sz="2800" dirty="0"/>
              <a:t>Bobestyrer og kreditorutvalg</a:t>
            </a:r>
          </a:p>
          <a:p>
            <a:r>
              <a:rPr lang="nb-NO" sz="2800" dirty="0"/>
              <a:t>Aktivasiden i boet</a:t>
            </a:r>
          </a:p>
          <a:p>
            <a:r>
              <a:rPr lang="nb-NO" sz="2800" dirty="0"/>
              <a:t>Omstøtelse mv</a:t>
            </a:r>
          </a:p>
          <a:p>
            <a:r>
              <a:rPr lang="nb-NO" sz="2800" dirty="0" err="1"/>
              <a:t>Passivasiden</a:t>
            </a:r>
            <a:r>
              <a:rPr lang="nb-NO" sz="2800" dirty="0"/>
              <a:t> i boet: Prøvelse av fordringer</a:t>
            </a:r>
          </a:p>
          <a:p>
            <a:r>
              <a:rPr lang="nb-NO" sz="2800" dirty="0"/>
              <a:t>Fordelingsreglene</a:t>
            </a:r>
          </a:p>
          <a:p>
            <a:r>
              <a:rPr lang="nb-NO" sz="2800" dirty="0" smtClean="0"/>
              <a:t>Slutning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14821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63FF88-E603-4590-A51D-46A192E18346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Fordelingen av boets midler mellom kreditorene</a:t>
            </a:r>
            <a:endParaRPr lang="nb-NO" altLang="nn-NO" dirty="0" smtClean="0">
              <a:solidFill>
                <a:schemeClr val="tx1"/>
              </a:solidFill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n-NO" sz="2400" dirty="0" smtClean="0"/>
              <a:t>Hovedregelen (deknl § 9-6)</a:t>
            </a:r>
          </a:p>
          <a:p>
            <a:r>
              <a:rPr lang="nb-NO" altLang="nn-NO" sz="2400" dirty="0" smtClean="0"/>
              <a:t>Særlig </a:t>
            </a:r>
            <a:r>
              <a:rPr lang="nb-NO" altLang="nn-NO" sz="2400" dirty="0" err="1" smtClean="0"/>
              <a:t>priviligerte</a:t>
            </a:r>
            <a:r>
              <a:rPr lang="nb-NO" altLang="nn-NO" sz="2400" dirty="0" smtClean="0"/>
              <a:t> kreditorer</a:t>
            </a:r>
          </a:p>
          <a:p>
            <a:pPr lvl="1"/>
            <a:r>
              <a:rPr lang="nb-NO" altLang="nn-NO" sz="2000" dirty="0" smtClean="0"/>
              <a:t>[Kreditorer med panterett, tilbakeholdsrett ol (deknl §§ 8-14 fg)]</a:t>
            </a:r>
          </a:p>
          <a:p>
            <a:pPr lvl="1"/>
            <a:r>
              <a:rPr lang="nb-NO" altLang="nn-NO" sz="2000" dirty="0" smtClean="0"/>
              <a:t>Kreditorer med motregningsrett (deknl § 8-1 fg)</a:t>
            </a:r>
          </a:p>
          <a:p>
            <a:pPr lvl="1"/>
            <a:r>
              <a:rPr lang="nb-NO" altLang="nn-NO" sz="2000" dirty="0" smtClean="0"/>
              <a:t>Kreditorer med flere  skyldnere</a:t>
            </a:r>
            <a:r>
              <a:rPr lang="nb-NO" sz="2000" dirty="0" smtClean="0"/>
              <a:t> (deknl</a:t>
            </a:r>
            <a:r>
              <a:rPr lang="nb-NO" altLang="ii-CN" sz="2000" dirty="0" smtClean="0"/>
              <a:t> </a:t>
            </a:r>
            <a:r>
              <a:rPr lang="nb-NO" altLang="nn-NO" sz="2000" dirty="0" smtClean="0"/>
              <a:t>§</a:t>
            </a:r>
            <a:r>
              <a:rPr lang="nb-NO" sz="2000" dirty="0" smtClean="0"/>
              <a:t> 8-7 f</a:t>
            </a:r>
            <a:r>
              <a:rPr lang="nb-NO" altLang="nn-NO" sz="2000" dirty="0" smtClean="0"/>
              <a:t>g</a:t>
            </a:r>
            <a:r>
              <a:rPr lang="nb-NO" sz="2000" dirty="0" smtClean="0"/>
              <a:t>)</a:t>
            </a:r>
            <a:endParaRPr lang="nb-NO" altLang="nn-NO" sz="2000" dirty="0" smtClean="0"/>
          </a:p>
          <a:p>
            <a:r>
              <a:rPr lang="nb-NO" altLang="nn-NO" sz="2400" dirty="0" smtClean="0"/>
              <a:t>[Kreditorer med fortrinnsrett (</a:t>
            </a:r>
            <a:r>
              <a:rPr lang="nb-NO" altLang="nn-NO" sz="2400" dirty="0" err="1" smtClean="0"/>
              <a:t>deknl</a:t>
            </a:r>
            <a:r>
              <a:rPr lang="nb-NO" altLang="nn-NO" sz="2400" dirty="0" smtClean="0"/>
              <a:t> §§ 9-2 fg)]</a:t>
            </a:r>
          </a:p>
          <a:p>
            <a:r>
              <a:rPr lang="nb-NO" altLang="nn-NO" sz="2400" dirty="0" smtClean="0"/>
              <a:t>[Kreditorer som må stå tilbake (deknl § 9-7] </a:t>
            </a:r>
          </a:p>
        </p:txBody>
      </p:sp>
    </p:spTree>
    <p:extLst>
      <p:ext uri="{BB962C8B-B14F-4D97-AF65-F5344CB8AC3E}">
        <p14:creationId xmlns:p14="http://schemas.microsoft.com/office/powerpoint/2010/main" val="27142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Konflikter om formuesgoder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Rettigheter til ting</a:t>
            </a:r>
          </a:p>
          <a:p>
            <a:r>
              <a:rPr lang="nb-NO" dirty="0" smtClean="0"/>
              <a:t>Rettigheter i ting</a:t>
            </a:r>
          </a:p>
          <a:p>
            <a:endParaRPr lang="nb-NO" dirty="0"/>
          </a:p>
          <a:p>
            <a:r>
              <a:rPr lang="nb-NO" dirty="0" smtClean="0"/>
              <a:t>Fast eiendom</a:t>
            </a:r>
          </a:p>
          <a:p>
            <a:r>
              <a:rPr lang="nb-NO" dirty="0" smtClean="0"/>
              <a:t>Løsøre</a:t>
            </a:r>
          </a:p>
          <a:p>
            <a:r>
              <a:rPr lang="nb-NO" dirty="0" smtClean="0"/>
              <a:t>Fordringer</a:t>
            </a:r>
          </a:p>
          <a:p>
            <a:r>
              <a:rPr lang="nb-NO" dirty="0" err="1" smtClean="0"/>
              <a:t>Etc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4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Forskjellige typer konflikter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Kontrakt – kontrakt</a:t>
            </a:r>
          </a:p>
          <a:p>
            <a:r>
              <a:rPr lang="nb-NO" dirty="0" smtClean="0"/>
              <a:t>Kreditorbeslag – kontrakt</a:t>
            </a:r>
          </a:p>
          <a:p>
            <a:r>
              <a:rPr lang="nb-NO" dirty="0" smtClean="0"/>
              <a:t>[Kontrakt</a:t>
            </a:r>
            <a:r>
              <a:rPr lang="nb-NO" baseline="0" dirty="0" smtClean="0"/>
              <a:t> – ekspropriasjon]</a:t>
            </a:r>
          </a:p>
          <a:p>
            <a:endParaRPr lang="nb-NO" baseline="0" dirty="0" smtClean="0"/>
          </a:p>
          <a:p>
            <a:r>
              <a:rPr lang="nb-NO" baseline="0" dirty="0" smtClean="0"/>
              <a:t>Forskjellige typer kontrakter</a:t>
            </a:r>
          </a:p>
          <a:p>
            <a:r>
              <a:rPr lang="nb-NO" baseline="0" dirty="0" smtClean="0"/>
              <a:t>Forskjellige typer kreditorbeslag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5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0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7D5DE5-7E5C-444F-A96C-911580F271A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60648"/>
            <a:ext cx="929994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7989" y="5805264"/>
            <a:ext cx="875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 smtClean="0"/>
              <a:t>Mer på </a:t>
            </a:r>
            <a:r>
              <a:rPr lang="nb-NO" sz="1800" dirty="0" smtClean="0">
                <a:hlinkClick r:id="rId3"/>
              </a:rPr>
              <a:t>https://wiki.uio.no/jus/tredjemannsvern/index.php/Dynamisk_tingsrett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827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Forskjellige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argumenttyper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Ugyldighet</a:t>
            </a:r>
          </a:p>
          <a:p>
            <a:r>
              <a:rPr lang="nb-NO" dirty="0" smtClean="0"/>
              <a:t>Skyld/ tillit/</a:t>
            </a:r>
            <a:r>
              <a:rPr lang="nb-NO" baseline="0" dirty="0" smtClean="0"/>
              <a:t> god tro</a:t>
            </a:r>
          </a:p>
          <a:p>
            <a:r>
              <a:rPr lang="nb-NO" dirty="0" smtClean="0"/>
              <a:t>Bevis/ notoritet/ faktisk tilstand</a:t>
            </a:r>
          </a:p>
          <a:p>
            <a:r>
              <a:rPr lang="nb-NO" dirty="0" smtClean="0"/>
              <a:t>Først i tid</a:t>
            </a:r>
          </a:p>
          <a:p>
            <a:r>
              <a:rPr lang="nb-NO" dirty="0" smtClean="0"/>
              <a:t>Vederlag</a:t>
            </a:r>
          </a:p>
          <a:p>
            <a:endParaRPr lang="nb-NO" dirty="0"/>
          </a:p>
          <a:p>
            <a:r>
              <a:rPr lang="nb-NO" dirty="0" smtClean="0"/>
              <a:t>Subsidiaritet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7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11CB4-2C26-4F4D-8844-2069AA1B35E8}" type="slidenum">
              <a:rPr lang="en-US"/>
              <a:pPr/>
              <a:t>8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Tinglysning</a:t>
            </a:r>
            <a:endParaRPr lang="nb-NO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Dokumentasjon</a:t>
            </a:r>
          </a:p>
          <a:p>
            <a:r>
              <a:rPr lang="nb-NO" dirty="0"/>
              <a:t>Dokumentinnlevering</a:t>
            </a:r>
          </a:p>
          <a:p>
            <a:r>
              <a:rPr lang="nb-NO" dirty="0"/>
              <a:t>Dagboka</a:t>
            </a:r>
          </a:p>
          <a:p>
            <a:r>
              <a:rPr lang="nb-NO" dirty="0"/>
              <a:t>Grunnboka</a:t>
            </a:r>
          </a:p>
          <a:p>
            <a:r>
              <a:rPr lang="nb-NO" dirty="0" smtClean="0"/>
              <a:t>Tinglysningspåtegning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526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Hjelpebegreper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Rettsvern</a:t>
            </a:r>
          </a:p>
          <a:p>
            <a:r>
              <a:rPr lang="nb-NO" dirty="0" err="1" smtClean="0"/>
              <a:t>Sikringsakt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9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ndard utforming">
      <a:majorFont>
        <a:latin typeface="Sand"/>
        <a:ea typeface=""/>
        <a:cs typeface=""/>
      </a:majorFont>
      <a:minorFont>
        <a:latin typeface="S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andard utform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548</Words>
  <Application>Microsoft Office PowerPoint</Application>
  <PresentationFormat>Skjermfremvisning (4:3)</PresentationFormat>
  <Paragraphs>241</Paragraphs>
  <Slides>34</Slides>
  <Notes>2</Notes>
  <HiddenSlides>0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34</vt:i4>
      </vt:variant>
    </vt:vector>
  </HeadingPairs>
  <TitlesOfParts>
    <vt:vector size="36" baseType="lpstr">
      <vt:lpstr>Standard utforming</vt:lpstr>
      <vt:lpstr>Picture</vt:lpstr>
      <vt:lpstr>Bakgrunnsforelesninger i dynamisk tingsrett</vt:lpstr>
      <vt:lpstr>Ressurser</vt:lpstr>
      <vt:lpstr>Formålet med disse forelesningene</vt:lpstr>
      <vt:lpstr>Konflikter om formuesgoder</vt:lpstr>
      <vt:lpstr>Forskjellige typer konflikter</vt:lpstr>
      <vt:lpstr>PowerPoint-presentasjon</vt:lpstr>
      <vt:lpstr>Forskjellige argumenttyper</vt:lpstr>
      <vt:lpstr>Tinglysning</vt:lpstr>
      <vt:lpstr>Hjelpebegreper</vt:lpstr>
      <vt:lpstr>De viktigste lovene</vt:lpstr>
      <vt:lpstr>Avtaler generelt</vt:lpstr>
      <vt:lpstr>Avtaler skal holdes</vt:lpstr>
      <vt:lpstr>Tvangsfullbyrdelse</vt:lpstr>
      <vt:lpstr>Gangen i tvangsfullbyrdelse</vt:lpstr>
      <vt:lpstr>Fordelingen av kjøpesummen</vt:lpstr>
      <vt:lpstr>Pantavtaler</vt:lpstr>
      <vt:lpstr>Hovedproblemer i pant</vt:lpstr>
      <vt:lpstr>Oversikt over panteloven</vt:lpstr>
      <vt:lpstr>Pantedokumentasjon</vt:lpstr>
      <vt:lpstr>Hjemmelskravet</vt:lpstr>
      <vt:lpstr>Tingsinnbegrepspant</vt:lpstr>
      <vt:lpstr>Pant i fordringer</vt:lpstr>
      <vt:lpstr>Motregning i konkurs</vt:lpstr>
      <vt:lpstr>Fordelen med å kunne motregne</vt:lpstr>
      <vt:lpstr>Opptrinnsrett - problemet</vt:lpstr>
      <vt:lpstr>Kreditorbeslag</vt:lpstr>
      <vt:lpstr>Kreditorbeslag</vt:lpstr>
      <vt:lpstr>Hovedregelen (deknl § 2-2)</vt:lpstr>
      <vt:lpstr>Forskjellige typer gjeldsforfølgning</vt:lpstr>
      <vt:lpstr>Visualsering av beslagsretten</vt:lpstr>
      <vt:lpstr>Balanse = positiv egenkapital</vt:lpstr>
      <vt:lpstr>Underbalanse = negativ egenkapital</vt:lpstr>
      <vt:lpstr>Gangen i konkurs</vt:lpstr>
      <vt:lpstr>Fordelingen av boets midler mellom kreditorene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Erik Røsæg</dc:creator>
  <cp:lastModifiedBy>Erik Røsæg</cp:lastModifiedBy>
  <cp:revision>78</cp:revision>
  <cp:lastPrinted>2002-09-03T13:41:42Z</cp:lastPrinted>
  <dcterms:created xsi:type="dcterms:W3CDTF">2002-09-03T14:08:15Z</dcterms:created>
  <dcterms:modified xsi:type="dcterms:W3CDTF">2012-01-10T06:32:21Z</dcterms:modified>
</cp:coreProperties>
</file>