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0" r:id="rId5"/>
    <p:sldId id="290" r:id="rId6"/>
    <p:sldId id="289" r:id="rId7"/>
    <p:sldId id="262" r:id="rId8"/>
    <p:sldId id="291" r:id="rId9"/>
    <p:sldId id="265" r:id="rId10"/>
    <p:sldId id="267" r:id="rId11"/>
    <p:sldId id="269" r:id="rId12"/>
    <p:sldId id="297" r:id="rId13"/>
    <p:sldId id="270" r:id="rId14"/>
    <p:sldId id="273" r:id="rId15"/>
    <p:sldId id="292" r:id="rId16"/>
    <p:sldId id="293" r:id="rId17"/>
    <p:sldId id="277" r:id="rId18"/>
    <p:sldId id="278" r:id="rId19"/>
    <p:sldId id="279" r:id="rId20"/>
    <p:sldId id="280" r:id="rId21"/>
    <p:sldId id="283" r:id="rId22"/>
    <p:sldId id="294" r:id="rId23"/>
    <p:sldId id="285" r:id="rId24"/>
    <p:sldId id="288" r:id="rId25"/>
    <p:sldId id="295" r:id="rId26"/>
    <p:sldId id="296" r:id="rId27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5" autoAdjust="0"/>
  </p:normalViewPr>
  <p:slideViewPr>
    <p:cSldViewPr>
      <p:cViewPr varScale="1">
        <p:scale>
          <a:sx n="65" d="100"/>
          <a:sy n="65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977A9-D321-467D-BDE4-2F7BC026DB6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49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9A2019-E00D-4CAE-B6D7-AF16EF0C157D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3718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A2019-E00D-4CAE-B6D7-AF16EF0C157D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415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A2019-E00D-4CAE-B6D7-AF16EF0C157D}" type="slidenum">
              <a:rPr lang="nn-NO" smtClean="0"/>
              <a:pPr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380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0" y="-242888"/>
            <a:ext cx="7777163" cy="7632701"/>
            <a:chOff x="385" y="-153"/>
            <a:chExt cx="4899" cy="4808"/>
          </a:xfrm>
        </p:grpSpPr>
        <p:graphicFrame>
          <p:nvGraphicFramePr>
            <p:cNvPr id="12296" name="Object 8"/>
            <p:cNvGraphicFramePr>
              <a:graphicFrameLocks noChangeAspect="1"/>
            </p:cNvGraphicFramePr>
            <p:nvPr userDrawn="1"/>
          </p:nvGraphicFramePr>
          <p:xfrm>
            <a:off x="385" y="-153"/>
            <a:ext cx="4592" cy="4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Picture" r:id="rId3" imgW="1718653" imgH="1723543" progId="PictureIt!.Picture">
                    <p:embed/>
                  </p:oleObj>
                </mc:Choice>
                <mc:Fallback>
                  <p:oleObj name="Picture" r:id="rId3" imgW="1718653" imgH="1723543" progId="PictureIt!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-153"/>
                          <a:ext cx="4592" cy="4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9"/>
            <p:cNvSpPr>
              <a:spLocks noChangeArrowheads="1"/>
            </p:cNvSpPr>
            <p:nvPr userDrawn="1"/>
          </p:nvSpPr>
          <p:spPr bwMode="auto">
            <a:xfrm>
              <a:off x="4785" y="-153"/>
              <a:ext cx="499" cy="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-171450"/>
            <a:ext cx="7164388" cy="7272338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8820150" cy="7100888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US" noProof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US" noProof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A4071B04-AD51-4905-8242-0E1AC850006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F72D37-EECD-471C-9507-B3CAFF8755C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9615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508F72-7988-4F81-A13E-E5C1CDA6DBC2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55783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14A75F-03C5-4222-B000-B671FE58E71B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82299"/>
      </p:ext>
    </p:extLst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1002D-DA4D-4FDF-BD12-34384F79B8E1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9878"/>
      </p:ext>
    </p:extLst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7FA1F-28B5-44E9-B209-2A395BBD50A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77646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4C629D-B2F1-4741-AC33-B9A7216EC147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59427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3F7F6-2434-4A27-9C68-89AB519C225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0212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6C24A-79FA-4E20-827C-71905686FB4C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37371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CBEBC-E22D-49FE-B78D-F06C62E5F145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26598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7D57C1-B865-4126-A33B-BF89403A2FB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9069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Bitmap Image" r:id="rId14" imgW="10469436" imgH="7725853" progId="Paint.Picture">
                  <p:embed/>
                </p:oleObj>
              </mc:Choice>
              <mc:Fallback>
                <p:oleObj name="Bitmap Image" r:id="rId14" imgW="10469436" imgH="772585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714300F0-3F7F-4210-A71C-292827567766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The Law of Salvage</a:t>
            </a:r>
            <a:endParaRPr lang="en-US" noProof="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noProof="0" dirty="0"/>
              <a:t>Professor Erik Røsæg</a:t>
            </a:r>
          </a:p>
          <a:p>
            <a:r>
              <a:rPr lang="en-US" noProof="0" dirty="0"/>
              <a:t>Scandinavian Institute of Maritime Law</a:t>
            </a:r>
          </a:p>
          <a:p>
            <a:r>
              <a:rPr lang="en-US" noProof="0" dirty="0"/>
              <a:t>erik.rosag@jus.uio.no</a:t>
            </a:r>
          </a:p>
          <a:p>
            <a:r>
              <a:rPr lang="en-US" noProof="0" dirty="0"/>
              <a:t>folk.uio.no/</a:t>
            </a:r>
            <a:r>
              <a:rPr lang="en-US" noProof="0" dirty="0" err="1"/>
              <a:t>erikro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In danger, foundered or 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wrecked, § 441</a:t>
            </a:r>
            <a:endParaRPr kumimoji="1" lang="en-US" sz="4000" b="1" i="1" noProof="0" dirty="0" smtClean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Foundered or wrecked</a:t>
            </a:r>
            <a:endParaRPr kumimoji="1" lang="en-US" sz="40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Types of danger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Total loss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Extensive damage</a:t>
            </a:r>
          </a:p>
          <a:p>
            <a:pPr lvl="1"/>
            <a:r>
              <a:rPr lang="en-US" sz="3600" dirty="0" smtClean="0">
                <a:latin typeface="+mj-lt"/>
                <a:ea typeface="+mj-ea"/>
                <a:cs typeface="+mj-cs"/>
              </a:rPr>
              <a:t>Assistance contrasted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Degree of danger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Severe peril of the sea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Actual danger as opposed to perceived danger</a:t>
            </a:r>
          </a:p>
          <a:p>
            <a:pPr lvl="2"/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Loran ND 1996.238 </a:t>
            </a:r>
          </a:p>
          <a:p>
            <a:pPr lvl="2"/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Los 102 ND 1999.269</a:t>
            </a:r>
          </a:p>
          <a:p>
            <a:pPr lvl="2"/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Norsk Viking ND 2004.383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Voluntariness, § 450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Coastguard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Crew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Pilot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Tug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Other public authorities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11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Master’s veto, § 450(2)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come, first serve</a:t>
            </a:r>
          </a:p>
          <a:p>
            <a:r>
              <a:rPr lang="en-US" dirty="0" smtClean="0"/>
              <a:t>Rationale for veto</a:t>
            </a:r>
          </a:p>
          <a:p>
            <a:r>
              <a:rPr lang="en-US" dirty="0" smtClean="0"/>
              <a:t>Problem of delay</a:t>
            </a:r>
          </a:p>
          <a:p>
            <a:r>
              <a:rPr lang="en-US" dirty="0" smtClean="0"/>
              <a:t>Duties of the involved, § 444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Useful 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result, § 445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 cure no pay-principle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Reward cannot exceed the saved value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is success?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Out of danger sufficient?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Assessment of the reward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Aim to encouraging salvage efforts 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Criteria, 446</a:t>
            </a:r>
            <a:endParaRPr kumimoji="1" lang="en-US" sz="40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Without regard to the order of the criteria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Reduction, § 450</a:t>
            </a:r>
            <a:endParaRPr kumimoji="1" lang="en-US" sz="40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4000" dirty="0" smtClean="0">
                <a:latin typeface="+mj-lt"/>
                <a:ea typeface="+mj-ea"/>
                <a:cs typeface="+mj-cs"/>
              </a:rPr>
              <a:t>PIOPIC</a:t>
            </a:r>
            <a:r>
              <a:rPr kumimoji="1" lang="en-US" sz="32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8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Damage to the environment treated outside the principle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Special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compensation, § 449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Unsuccessful efforts:</a:t>
            </a:r>
            <a:b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</a:b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Expenses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Successful efforts:</a:t>
            </a:r>
            <a:b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</a:b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Expenses + 30 to 100 percent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Special compensation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The vessel must threaten to damage the environment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Damage means substantial physical damage to human health or to marine life or recourses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Causes only from certain pollutants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Problems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constitute expenses?</a:t>
            </a:r>
          </a:p>
          <a:p>
            <a:pPr lvl="0"/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Can profit be included?</a:t>
            </a:r>
          </a:p>
          <a:p>
            <a:pPr lvl="0"/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to measure success?</a:t>
            </a:r>
          </a:p>
          <a:p>
            <a:pPr lvl="0"/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to assess the uplift (+30-100 %)?</a:t>
            </a:r>
          </a:p>
          <a:p>
            <a:pPr lvl="0"/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Insurers exposed to “unmonitored” risks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3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The solution to the problems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SCOPIC-clause into the salvage contract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Special compensation scheme not applicable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0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SCOPIC-clause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Main advantages compared to art. 14 of the salvage convention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No threat of damage to the environment required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Geographical scope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 fixed uplift (25%) not linked to success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Agreed tariff rates for tugs personnel and equipment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Firm agreement on security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P&amp;I clubs’ and property underwriters’ rights to be represented during the salvage operation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19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9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E8D9-3C40-48CB-BDC5-1E65681C5EDD}" type="slidenum">
              <a:rPr lang="en-US"/>
              <a:pPr/>
              <a:t>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What salvage is about</a:t>
            </a:r>
            <a:endParaRPr lang="en-US" noProof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kumimoji="1" lang="en-US" sz="4000" b="1" i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Any act or activity to assist a vessel, or any other property in danger, in navigabel waters, or in any other waters watsoever</a:t>
            </a:r>
            <a:endParaRPr lang="en-US" noProof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Salvage under contract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Agreement that there is a danger </a:t>
            </a:r>
            <a:endParaRPr lang="en-US" dirty="0" smtClean="0"/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Fixed rate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Pure salvage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No cure no pay</a:t>
            </a: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 salvage contract can be modified and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annulled, § 443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Towage contrasted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Agreed price</a:t>
            </a:r>
          </a:p>
          <a:p>
            <a:pPr lvl="1"/>
            <a:r>
              <a:rPr kumimoji="1" lang="en-US" sz="3600" b="1" i="1" noProof="0" dirty="0" smtClean="0">
                <a:effectLst/>
                <a:latin typeface="+mj-lt"/>
                <a:ea typeface="+mj-ea"/>
                <a:cs typeface="+mj-cs"/>
              </a:rPr>
              <a:t>Daily hourly rate (BIMCO </a:t>
            </a:r>
            <a:r>
              <a:rPr kumimoji="1" lang="en-US" sz="3600" b="1" i="1" noProof="0" dirty="0" err="1" smtClean="0">
                <a:effectLst/>
                <a:latin typeface="+mj-lt"/>
                <a:ea typeface="+mj-ea"/>
                <a:cs typeface="+mj-cs"/>
              </a:rPr>
              <a:t>Towhire</a:t>
            </a:r>
            <a:r>
              <a:rPr kumimoji="1" lang="en-US" sz="3600" b="1" i="1" noProof="0" dirty="0" smtClean="0">
                <a:effectLst/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kumimoji="1" lang="en-US" sz="3600" b="1" i="1" noProof="0" dirty="0" smtClean="0">
                <a:effectLst/>
                <a:latin typeface="+mj-lt"/>
                <a:ea typeface="+mj-ea"/>
                <a:cs typeface="+mj-cs"/>
              </a:rPr>
              <a:t>Lump sum (BIMCO </a:t>
            </a:r>
            <a:r>
              <a:rPr kumimoji="1" lang="en-US" sz="3600" b="1" i="1" noProof="0" dirty="0" err="1" smtClean="0">
                <a:effectLst/>
                <a:latin typeface="+mj-lt"/>
                <a:ea typeface="+mj-ea"/>
                <a:cs typeface="+mj-cs"/>
              </a:rPr>
              <a:t>Towcon</a:t>
            </a:r>
            <a:r>
              <a:rPr kumimoji="1" lang="en-US" sz="3600" b="1" i="1" noProof="0" dirty="0" smtClean="0">
                <a:effectLst/>
                <a:latin typeface="+mj-lt"/>
                <a:ea typeface="+mj-ea"/>
                <a:cs typeface="+mj-cs"/>
              </a:rPr>
              <a:t>)</a:t>
            </a:r>
          </a:p>
          <a:p>
            <a:pPr lvl="0"/>
            <a:r>
              <a:rPr lang="en-US" sz="4000" dirty="0" smtClean="0">
                <a:latin typeface="+mj-lt"/>
                <a:ea typeface="+mj-ea"/>
                <a:cs typeface="+mj-cs"/>
              </a:rPr>
              <a:t>Usually n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o claim for salvage compensation</a:t>
            </a:r>
            <a:endParaRPr kumimoji="1" lang="en-US" sz="3600" b="1" i="1" noProof="0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21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6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Special salvage 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operations</a:t>
            </a:r>
            <a:b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§ 442(2)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Salvage operations by sister vessels </a:t>
            </a:r>
          </a:p>
          <a:p>
            <a:pPr lvl="0"/>
            <a:r>
              <a:rPr kumimoji="1" lang="en-US" sz="4000" b="1" i="1" noProof="0" smtClean="0">
                <a:effectLst/>
                <a:latin typeface="+mj-lt"/>
                <a:ea typeface="+mj-ea"/>
                <a:cs typeface="+mj-cs"/>
              </a:rPr>
              <a:t>Salvage operations by public authorities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Apportionment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Apportionment between independent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salvors, § 448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Apportionment between owner, master and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crew, § 451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Apportionment between owner and time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charterer, §§ 386 and 392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Risk distribution in </a:t>
            </a:r>
            <a:r>
              <a:rPr kumimoji="1" lang="en-US" sz="4000" b="1" i="1" baseline="0" noProof="0" dirty="0" smtClean="0">
                <a:effectLst/>
                <a:latin typeface="+mj-lt"/>
                <a:ea typeface="+mj-ea"/>
                <a:cs typeface="+mj-cs"/>
              </a:rPr>
              <a:t>carriage of </a:t>
            </a:r>
            <a:r>
              <a:rPr kumimoji="1" lang="en-US" sz="4000" b="1" i="1" baseline="0" noProof="0" dirty="0" smtClean="0">
                <a:effectLst/>
                <a:latin typeface="+mj-lt"/>
                <a:ea typeface="+mj-ea"/>
                <a:cs typeface="+mj-cs"/>
              </a:rPr>
              <a:t>goods, §§ 275 and 278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9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General Average– 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Allowed in YAR 1994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Rule VI,</a:t>
            </a:r>
            <a:b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</a:b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cf. § 447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Outside YAR 2004</a:t>
            </a:r>
          </a:p>
          <a:p>
            <a:pPr lvl="0"/>
            <a:r>
              <a:rPr lang="en-US" sz="4000" dirty="0" smtClean="0">
                <a:latin typeface="+mj-lt"/>
                <a:ea typeface="+mj-ea"/>
                <a:cs typeface="+mj-cs"/>
              </a:rPr>
              <a:t>Subsequent debate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4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MARINE Insurance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2816"/>
            <a:ext cx="8178800" cy="4210050"/>
          </a:xfrm>
        </p:spPr>
        <p:txBody>
          <a:bodyPr/>
          <a:lstStyle/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NMIP § </a:t>
            </a:r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4-8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noProof="0" dirty="0" smtClean="0">
                <a:effectLst/>
                <a:latin typeface="+mj-lt"/>
                <a:ea typeface="+mj-ea"/>
                <a:cs typeface="+mj-cs"/>
              </a:rPr>
              <a:t>CICG §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39</a:t>
            </a:r>
            <a:endParaRPr kumimoji="1" lang="en-US" sz="4000" b="1" i="1" noProof="0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lien and limitation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Maritime </a:t>
            </a:r>
            <a:r>
              <a:rPr lang="en-US" dirty="0" smtClean="0"/>
              <a:t>lien, §§ 51 and 61</a:t>
            </a:r>
            <a:endParaRPr lang="en-US" dirty="0" smtClean="0"/>
          </a:p>
          <a:p>
            <a:r>
              <a:rPr lang="en-US" dirty="0" smtClean="0"/>
              <a:t>Limitation, § 173</a:t>
            </a:r>
          </a:p>
          <a:p>
            <a:r>
              <a:rPr lang="en-US" dirty="0" smtClean="0"/>
              <a:t>IOPCF Claims Manual, 2007</a:t>
            </a:r>
            <a:r>
              <a:rPr lang="en-US" dirty="0"/>
              <a:t>, </a:t>
            </a:r>
            <a:r>
              <a:rPr lang="en-US" dirty="0" smtClean="0"/>
              <a:t>#3.1.15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26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Intended purposes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Counter plundering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Incentive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Ship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Persons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Environment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6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b="1" i="1" noProof="0" dirty="0" smtClean="0">
                <a:solidFill>
                  <a:schemeClr val="accent1"/>
                </a:solidFill>
                <a:effectLst/>
              </a:rPr>
              <a:t>This has influenced</a:t>
            </a:r>
            <a:br>
              <a:rPr kumimoji="1" lang="en-US" b="1" i="1" noProof="0" dirty="0" smtClean="0">
                <a:solidFill>
                  <a:schemeClr val="accent1"/>
                </a:solidFill>
                <a:effectLst/>
              </a:rPr>
            </a:br>
            <a:r>
              <a:rPr kumimoji="1" lang="en-US" b="1" i="1" noProof="0" dirty="0" smtClean="0">
                <a:solidFill>
                  <a:schemeClr val="accent1"/>
                </a:solidFill>
                <a:effectLst/>
              </a:rPr>
              <a:t>the rules on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reward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 reward without success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Agreement</a:t>
            </a:r>
            <a:r>
              <a:rPr kumimoji="1" lang="en-US" sz="4000" b="1" i="1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not necessary</a:t>
            </a:r>
            <a:endParaRPr kumimoji="1" lang="en-US" sz="40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An overview of salvage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Interest or property subject to salvage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Conditions for reward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Danger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Voluntariness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Useful result </a:t>
            </a:r>
          </a:p>
          <a:p>
            <a:pPr lvl="2"/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Result-based</a:t>
            </a:r>
            <a:r>
              <a:rPr kumimoji="1" lang="en-US" sz="3200" b="1" i="1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r</a:t>
            </a:r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eward</a:t>
            </a:r>
          </a:p>
          <a:p>
            <a:pPr lvl="2"/>
            <a:r>
              <a:rPr kumimoji="1" lang="en-US" sz="32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 cure - No pay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Salvage under contract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Quite</a:t>
            </a:r>
            <a:r>
              <a:rPr kumimoji="1" lang="en-US" sz="4000" b="1" i="1" baseline="0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u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nique to maritime law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178800" cy="4210050"/>
          </a:xfrm>
        </p:spPr>
        <p:txBody>
          <a:bodyPr/>
          <a:lstStyle/>
          <a:p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Airplanes</a:t>
            </a:r>
            <a:b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1" lang="en-US" sz="24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No. 101/1993 § 12-8</a:t>
            </a:r>
            <a:endParaRPr kumimoji="1" lang="en-US" sz="32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Fishery </a:t>
            </a: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</a:t>
            </a:r>
            <a:b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1" lang="en-US" sz="24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No. 37/2008 § 29</a:t>
            </a:r>
            <a:endParaRPr kumimoji="1" lang="en-US" sz="24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</a:p>
          <a:p>
            <a:r>
              <a:rPr kumimoji="1" lang="en-US" sz="3200" u="none" strike="noStrike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Negotiorum</a:t>
            </a: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sz="3200" u="none" strike="noStrike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</a:t>
            </a:r>
            <a:endParaRPr kumimoji="1" lang="en-US" sz="32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Wreck </a:t>
            </a: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act, 1893</a:t>
            </a:r>
            <a:endParaRPr kumimoji="1" lang="en-US" sz="32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Lost property </a:t>
            </a: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Act, 1955</a:t>
            </a:r>
            <a:endParaRPr kumimoji="1" lang="en-US" sz="32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Pollution </a:t>
            </a:r>
            <a:r>
              <a:rPr kumimoji="1" lang="en-US" sz="320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Act, 1981</a:t>
            </a:r>
            <a:endParaRPr kumimoji="1" lang="en-US" sz="320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The legal background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1910 Brussels Convention for the Unification of Certain Rules with Respect to Assistance and Salvage at Sea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Amoco Cadiz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International Convention On Salvage 1989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Lloyd’s Open Form (LOF) 2000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noProof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Common salvage operations and services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Stranding and grounding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Sinking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Rescue towage</a:t>
            </a:r>
          </a:p>
          <a:p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</a:t>
            </a:r>
          </a:p>
          <a:p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Refloating</a:t>
            </a: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Pumping, raising and repair</a:t>
            </a: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Hook up and tow in 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Surveys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Fire fighting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Cargo/equipment recovery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Wreck removal</a:t>
            </a:r>
            <a:endParaRPr kumimoji="1" lang="en-US" sz="3200" b="0" i="0" u="none" strike="noStrike" baseline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Standing by</a:t>
            </a:r>
          </a:p>
          <a:p>
            <a:pPr lvl="0"/>
            <a:r>
              <a:rPr kumimoji="1" lang="en-US" sz="3200" b="1" i="0" u="none" strike="noStrike" baseline="0" smtClean="0">
                <a:solidFill>
                  <a:schemeClr val="tx1"/>
                </a:solidFill>
                <a:latin typeface="+mn-lt"/>
              </a:rPr>
              <a:t>Prevention of third party damage</a:t>
            </a:r>
            <a:endParaRPr kumimoji="1" lang="en-US" sz="3200" b="0" i="0" u="none" strike="noStrike" baseline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0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Interests subject to </a:t>
            </a:r>
            <a:r>
              <a:rPr kumimoji="1" lang="en-US" sz="4000" b="1" i="1" noProof="0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salvage,§ 441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Vessels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Mobile drilling </a:t>
            </a:r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units, § 507</a:t>
            </a:r>
            <a:endParaRPr kumimoji="1" lang="en-US" sz="36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Cargo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Other property</a:t>
            </a:r>
          </a:p>
          <a:p>
            <a:pPr lvl="0"/>
            <a:r>
              <a:rPr kumimoji="1" lang="en-US" sz="40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 Salvage alone of 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Persons, § 445(2)</a:t>
            </a:r>
            <a:endParaRPr kumimoji="1" lang="en-US" sz="3600" b="1" i="1" noProof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Liability</a:t>
            </a:r>
          </a:p>
          <a:p>
            <a:pPr lvl="1"/>
            <a:r>
              <a:rPr kumimoji="1" lang="en-US" sz="3600" b="1" i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Loss of time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A75F-03C5-4222-B000-B671FE58E71B}" type="slidenum">
              <a:rPr lang="en-US" smtClean="0"/>
              <a:pPr/>
              <a:t>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gemalER eng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FargemalER eng</Template>
  <TotalTime>298</TotalTime>
  <Words>600</Words>
  <Application>Microsoft Office PowerPoint</Application>
  <PresentationFormat>Skjermfremvisning (4:3)</PresentationFormat>
  <Paragraphs>178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FargemalER eng</vt:lpstr>
      <vt:lpstr>Bitmap Image</vt:lpstr>
      <vt:lpstr>Picture</vt:lpstr>
      <vt:lpstr>The Law of Salvage</vt:lpstr>
      <vt:lpstr> What salvage is about</vt:lpstr>
      <vt:lpstr>Intended purposes</vt:lpstr>
      <vt:lpstr>This has influenced the rules on</vt:lpstr>
      <vt:lpstr>An overview of salvage</vt:lpstr>
      <vt:lpstr>Quite unique to maritime law</vt:lpstr>
      <vt:lpstr>The legal background</vt:lpstr>
      <vt:lpstr>Common salvage operations and services</vt:lpstr>
      <vt:lpstr>Interests subject to salvage,§ 441</vt:lpstr>
      <vt:lpstr>In danger, foundered or wrecked, § 441</vt:lpstr>
      <vt:lpstr>Voluntariness, § 450</vt:lpstr>
      <vt:lpstr>Master’s veto, § 450(2)</vt:lpstr>
      <vt:lpstr>Useful result, § 445</vt:lpstr>
      <vt:lpstr>Assessment of the reward</vt:lpstr>
      <vt:lpstr>Damage to the environment treated outside the principle</vt:lpstr>
      <vt:lpstr>Special compensation</vt:lpstr>
      <vt:lpstr>Problems</vt:lpstr>
      <vt:lpstr>The solution to the problems</vt:lpstr>
      <vt:lpstr>SCOPIC-clause</vt:lpstr>
      <vt:lpstr>Salvage under contract</vt:lpstr>
      <vt:lpstr>Towage contrasted</vt:lpstr>
      <vt:lpstr>Special salvage operations § 442(2)</vt:lpstr>
      <vt:lpstr>Apportionment</vt:lpstr>
      <vt:lpstr>General Average– </vt:lpstr>
      <vt:lpstr>MARINE Insurance</vt:lpstr>
      <vt:lpstr>Maritime lien and limitation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Røsæg</dc:creator>
  <cp:lastModifiedBy>Erik Røsæg</cp:lastModifiedBy>
  <cp:revision>36</cp:revision>
  <cp:lastPrinted>2002-09-03T13:41:42Z</cp:lastPrinted>
  <dcterms:created xsi:type="dcterms:W3CDTF">2012-10-21T10:06:00Z</dcterms:created>
  <dcterms:modified xsi:type="dcterms:W3CDTF">2012-10-22T07:49:49Z</dcterms:modified>
</cp:coreProperties>
</file>