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5" r:id="rId10"/>
    <p:sldId id="266" r:id="rId11"/>
    <p:sldId id="271" r:id="rId12"/>
    <p:sldId id="272" r:id="rId13"/>
    <p:sldId id="270" r:id="rId14"/>
    <p:sldId id="269" r:id="rId15"/>
    <p:sldId id="267" r:id="rId16"/>
  </p:sldIdLst>
  <p:sldSz cx="9144000" cy="6858000" type="screen4x3"/>
  <p:notesSz cx="6858000" cy="91440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9" autoAdjust="0"/>
    <p:restoredTop sz="86425" autoAdjust="0"/>
  </p:normalViewPr>
  <p:slideViewPr>
    <p:cSldViewPr>
      <p:cViewPr varScale="1">
        <p:scale>
          <a:sx n="66" d="100"/>
          <a:sy n="66" d="100"/>
        </p:scale>
        <p:origin x="-7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kro\Desktop\Rederansvar\LLMC%20begrensningsbel&#248;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814136252805"/>
          <c:y val="4.7428577717128134E-2"/>
          <c:w val="0.83140281811911676"/>
          <c:h val="0.8888906985957653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'Ark1'!$C$13:$F$13</c:f>
              <c:numCache>
                <c:formatCode>#,##0</c:formatCode>
                <c:ptCount val="4"/>
                <c:pt idx="0">
                  <c:v>4532000</c:v>
                </c:pt>
                <c:pt idx="1">
                  <c:v>55296000</c:v>
                </c:pt>
                <c:pt idx="2">
                  <c:v>109696000</c:v>
                </c:pt>
                <c:pt idx="3">
                  <c:v>136906000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'Ark1'!$C$14:$F$14</c:f>
              <c:numCache>
                <c:formatCode>#,##0</c:formatCode>
                <c:ptCount val="4"/>
                <c:pt idx="0">
                  <c:v>2000</c:v>
                </c:pt>
                <c:pt idx="1">
                  <c:v>30000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32288"/>
        <c:axId val="133559040"/>
      </c:barChart>
      <c:catAx>
        <c:axId val="133532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33559040"/>
        <c:crosses val="autoZero"/>
        <c:auto val="0"/>
        <c:lblAlgn val="ctr"/>
        <c:lblOffset val="100"/>
        <c:noMultiLvlLbl val="0"/>
      </c:catAx>
      <c:valAx>
        <c:axId val="1335590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3532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FCCB48-DE98-434E-B5FF-52D1C90A179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2266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n-NO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text styles</a:t>
            </a:r>
          </a:p>
          <a:p>
            <a:pPr lvl="1"/>
            <a:r>
              <a:rPr lang="nn-NO" smtClean="0"/>
              <a:t>Second level</a:t>
            </a:r>
          </a:p>
          <a:p>
            <a:pPr lvl="2"/>
            <a:r>
              <a:rPr lang="nn-NO" smtClean="0"/>
              <a:t>Third level</a:t>
            </a:r>
          </a:p>
          <a:p>
            <a:pPr lvl="3"/>
            <a:r>
              <a:rPr lang="nn-NO" smtClean="0"/>
              <a:t>Fourth level</a:t>
            </a:r>
          </a:p>
          <a:p>
            <a:pPr lvl="4"/>
            <a:r>
              <a:rPr lang="nn-NO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57A2F6-5AC0-4989-8DA9-09B6B756BBF9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92933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print">
            <a:lum bright="68000"/>
          </a:blip>
          <a:srcRect/>
          <a:stretch>
            <a:fillRect/>
          </a:stretch>
        </p:blipFill>
        <p:spPr bwMode="auto">
          <a:xfrm>
            <a:off x="-180528" y="476672"/>
            <a:ext cx="7294545" cy="717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438400"/>
            <a:ext cx="7721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1771650"/>
          </a:xfrm>
        </p:spPr>
        <p:txBody>
          <a:bodyPr/>
          <a:lstStyle>
            <a:lvl1pPr marL="0" indent="0" algn="r">
              <a:defRPr sz="2800">
                <a:solidFill>
                  <a:schemeClr val="folHlink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43650"/>
            <a:ext cx="19304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fld id="{E08C94B9-BC33-4386-A7F5-A3CC83FB7ED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295" name="Picture 7" descr="pai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B06A57-C0A4-44BC-8415-54662A157D6D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67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429D6-7FDA-4F97-9741-DBE666F9D989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D8289F-728C-47D7-A633-D1CE23481364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C98E89-5A1E-476B-A9EA-3C7EFC012FDA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755FC8-E602-4BDE-99C4-A98465FA4BB8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C76FAB-9731-41B8-83D5-FAA92A5BEDF9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1256AE-24B3-48A1-A161-5EA0F5672DAD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B1C59D-9981-4D8A-9BFB-CD92A6E062BF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D789FD-E783-4D49-BAD3-AF9DD1E79364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751F52-0099-4086-80BF-39D6F617DE97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-180975" y="-79375"/>
          <a:ext cx="9505950" cy="73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Bitmap Image" r:id="rId14" imgW="10469436" imgH="7725853" progId="PBrush">
                  <p:embed/>
                </p:oleObj>
              </mc:Choice>
              <mc:Fallback>
                <p:oleObj name="Bitmap Image" r:id="rId14" imgW="10469436" imgH="7725853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-79375"/>
                        <a:ext cx="9505950" cy="732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5E574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fld id="{1BFC0EA2-53BA-4B1F-AE23-3FEF0984AB98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1269" name="Picture 5" descr="pain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716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pain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6237288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-1189038" y="6172200"/>
            <a:ext cx="9144001" cy="685800"/>
          </a:xfrm>
          <a:prstGeom prst="actionButtonReturn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over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800" b="1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400" b="1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600" dirty="0" err="1" smtClean="0"/>
              <a:t>Shipowner’s</a:t>
            </a:r>
            <a:r>
              <a:rPr lang="nb-NO" sz="3600" dirty="0" smtClean="0"/>
              <a:t> </a:t>
            </a:r>
            <a:r>
              <a:rPr lang="nb-NO" sz="3600" dirty="0" err="1" smtClean="0"/>
              <a:t>liability</a:t>
            </a:r>
            <a:endParaRPr lang="nb-NO" sz="36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2881312"/>
          </a:xfrm>
        </p:spPr>
        <p:txBody>
          <a:bodyPr/>
          <a:lstStyle/>
          <a:p>
            <a:r>
              <a:rPr lang="nb-NO" dirty="0"/>
              <a:t>Professor Erik Røsæg</a:t>
            </a:r>
          </a:p>
          <a:p>
            <a:r>
              <a:rPr lang="nb-NO" dirty="0"/>
              <a:t>Nordisk institutt for sjørett</a:t>
            </a:r>
          </a:p>
          <a:p>
            <a:r>
              <a:rPr lang="nb-NO" dirty="0"/>
              <a:t>erik.rosag@jus.uio.no</a:t>
            </a:r>
          </a:p>
          <a:p>
            <a:r>
              <a:rPr lang="nb-NO" dirty="0" smtClean="0"/>
              <a:t>folk.uio.no/</a:t>
            </a:r>
            <a:r>
              <a:rPr lang="nb-NO" dirty="0" err="1" smtClean="0"/>
              <a:t>erikro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Limitation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Policy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Claims subject to limitation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The special regime for clean-up costs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Claims not subject to limitation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Who has the right to limit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Amounts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Limitation and insurance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Procedure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10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limits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178800" cy="4210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The limit of liability for claims for </a:t>
            </a:r>
            <a:r>
              <a:rPr lang="en-US" sz="1600" u="sng" dirty="0"/>
              <a:t>loss of life or personal injury </a:t>
            </a:r>
            <a:r>
              <a:rPr lang="en-US" sz="1600" dirty="0"/>
              <a:t>on ships not exceeding 2,000 gross tonnage is 3.02 million SDR (up from 2 million SDR).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For </a:t>
            </a:r>
            <a:r>
              <a:rPr lang="en-US" sz="1600" dirty="0"/>
              <a:t>larger ships, the following additional amounts are used in calculating the limitation amount: </a:t>
            </a:r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• For each ton from 2,001 to 30,000 tons, 1,208 SDR (up from 800 SDR) </a:t>
            </a:r>
            <a:br>
              <a:rPr lang="en-US" sz="1600" dirty="0"/>
            </a:br>
            <a:r>
              <a:rPr lang="en-US" sz="1600" dirty="0"/>
              <a:t>• For each ton from 30,001 to 70,000 tons, 906 SDR (up from 600 SDR) </a:t>
            </a:r>
            <a:br>
              <a:rPr lang="en-US" sz="1600" dirty="0"/>
            </a:br>
            <a:r>
              <a:rPr lang="en-US" sz="1600" dirty="0"/>
              <a:t>• For each ton in excess of 70,000, 604 SDR (up from 400 SDR).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The </a:t>
            </a:r>
            <a:r>
              <a:rPr lang="en-US" sz="1600" dirty="0"/>
              <a:t>limit of liability for </a:t>
            </a:r>
            <a:r>
              <a:rPr lang="en-US" sz="1600" u="sng" dirty="0"/>
              <a:t>property claims </a:t>
            </a:r>
            <a:r>
              <a:rPr lang="en-US" sz="1600" dirty="0"/>
              <a:t>for ships not exceeding 2,000 gross tonnage is 1.51 million SDR (up from 1 million SDR).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For </a:t>
            </a:r>
            <a:r>
              <a:rPr lang="en-US" sz="1600" dirty="0"/>
              <a:t>larger ships, the following additional amounts are used in calculating the limitation amount: </a:t>
            </a:r>
            <a:br>
              <a:rPr lang="en-US" sz="1600" dirty="0"/>
            </a:br>
            <a:r>
              <a:rPr lang="en-US" sz="1600" dirty="0"/>
              <a:t>• For each ton from 2,001 to 30,000 tons, 604 SDR (up from 400 SDR) </a:t>
            </a:r>
            <a:br>
              <a:rPr lang="en-US" sz="1600" dirty="0"/>
            </a:br>
            <a:r>
              <a:rPr lang="en-US" sz="1600" dirty="0"/>
              <a:t>• For each ton from 30,001 to 70,000 tons, 453 SDR (up from 300 SDR) </a:t>
            </a:r>
            <a:br>
              <a:rPr lang="en-US" sz="1600" dirty="0"/>
            </a:br>
            <a:r>
              <a:rPr lang="en-US" sz="1600" dirty="0"/>
              <a:t>• For each ton in excess of 70,000 tons, 302 SDR (up from 200 SDR).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11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21593"/>
      </p:ext>
    </p:extLst>
  </p:cSld>
  <p:clrMapOvr>
    <a:masterClrMapping/>
  </p:clrMapOvr>
  <p:transition spd="med"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Personal injuries &amp; </a:t>
            </a:r>
            <a:r>
              <a:rPr lang="nb-NO" dirty="0" err="1" smtClean="0"/>
              <a:t>property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12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067784"/>
              </p:ext>
            </p:extLst>
          </p:nvPr>
        </p:nvGraphicFramePr>
        <p:xfrm>
          <a:off x="1115616" y="1700808"/>
          <a:ext cx="6588224" cy="45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2339752" y="6006479"/>
            <a:ext cx="540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   2’	         30’		  70’                  100’</a:t>
            </a:r>
            <a:endParaRPr lang="nb-NO" sz="1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755160" y="5883367"/>
            <a:ext cx="97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ton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79512" y="1772816"/>
            <a:ext cx="97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SDR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9228309"/>
      </p:ext>
    </p:extLst>
  </p:cSld>
  <p:clrMapOvr>
    <a:masterClrMapping/>
  </p:clrMapOvr>
  <p:transition spd="med"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13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7" y="-762000"/>
            <a:ext cx="11591925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 bwMode="auto">
          <a:xfrm>
            <a:off x="-396552" y="-243408"/>
            <a:ext cx="1101586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 rot="16200000">
            <a:off x="-5507930" y="2168178"/>
            <a:ext cx="1101586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32594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Limitation - some special issues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Privity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Single liability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Unit limitation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Mitigation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Subrogation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Owner’s costs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14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Recognition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ECJ C-39/02 </a:t>
            </a:r>
            <a:r>
              <a:rPr kumimoji="1" lang="en-US" sz="4000" b="1" i="1" dirty="0" err="1" smtClean="0">
                <a:effectLst/>
                <a:latin typeface="+mj-lt"/>
                <a:ea typeface="+mj-ea"/>
                <a:cs typeface="+mj-cs"/>
              </a:rPr>
              <a:t>Mærsk</a:t>
            </a:r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1" lang="en-US" sz="4000" b="1" i="1" dirty="0" err="1" smtClean="0">
                <a:effectLst/>
                <a:latin typeface="+mj-lt"/>
                <a:ea typeface="+mj-ea"/>
                <a:cs typeface="+mj-cs"/>
              </a:rPr>
              <a:t>Olie</a:t>
            </a:r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 &amp; Gas A/S v Firma M. de </a:t>
            </a:r>
            <a:r>
              <a:rPr kumimoji="1" lang="en-US" sz="4000" b="1" i="1" dirty="0" err="1" smtClean="0">
                <a:effectLst/>
                <a:latin typeface="+mj-lt"/>
                <a:ea typeface="+mj-ea"/>
                <a:cs typeface="+mj-cs"/>
              </a:rPr>
              <a:t>Haan</a:t>
            </a:r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 en W. de Boer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ND 2007.370 General Grot-</a:t>
            </a:r>
            <a:r>
              <a:rPr kumimoji="1" lang="en-US" sz="4000" b="1" i="1" dirty="0" err="1" smtClean="0">
                <a:effectLst/>
                <a:latin typeface="+mj-lt"/>
                <a:ea typeface="+mj-ea"/>
                <a:cs typeface="+mj-cs"/>
              </a:rPr>
              <a:t>Rowecki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15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The owners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idx="1"/>
          </p:nvPr>
        </p:nvSpPr>
        <p:spPr>
          <a:xfrm>
            <a:off x="467544" y="1700808"/>
            <a:ext cx="8178800" cy="4210050"/>
          </a:xfrm>
        </p:spPr>
        <p:txBody>
          <a:bodyPr/>
          <a:lstStyle/>
          <a:p>
            <a:pPr lvl="1"/>
            <a:r>
              <a:rPr lang="en-US" dirty="0" smtClean="0"/>
              <a:t>“</a:t>
            </a:r>
            <a:r>
              <a:rPr lang="en-US" dirty="0" err="1" smtClean="0"/>
              <a:t>Reder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Owners</a:t>
            </a:r>
          </a:p>
          <a:p>
            <a:pPr lvl="1"/>
            <a:r>
              <a:rPr lang="en-US" dirty="0" smtClean="0"/>
              <a:t>Owner pro </a:t>
            </a:r>
            <a:r>
              <a:rPr lang="en-US" dirty="0" err="1" smtClean="0"/>
              <a:t>hac</a:t>
            </a:r>
            <a:r>
              <a:rPr lang="en-US" dirty="0" smtClean="0"/>
              <a:t> vice</a:t>
            </a:r>
            <a:endParaRPr lang="nb-NO" dirty="0" smtClean="0"/>
          </a:p>
          <a:p>
            <a:pPr lvl="1"/>
            <a:r>
              <a:rPr lang="en-US" dirty="0" smtClean="0"/>
              <a:t>Different kinds of companies</a:t>
            </a:r>
            <a:endParaRPr lang="nb-NO" dirty="0" smtClean="0"/>
          </a:p>
          <a:p>
            <a:pPr lvl="2"/>
            <a:r>
              <a:rPr lang="en-US" dirty="0" smtClean="0"/>
              <a:t>Limited company</a:t>
            </a:r>
            <a:endParaRPr lang="nb-NO" dirty="0" smtClean="0"/>
          </a:p>
          <a:p>
            <a:pPr lvl="2"/>
            <a:r>
              <a:rPr lang="en-US" dirty="0" smtClean="0"/>
              <a:t>Partnership</a:t>
            </a:r>
            <a:endParaRPr lang="nb-NO" dirty="0" smtClean="0"/>
          </a:p>
          <a:p>
            <a:pPr lvl="2"/>
            <a:r>
              <a:rPr lang="en-US" dirty="0" smtClean="0"/>
              <a:t>Limited partnership</a:t>
            </a:r>
            <a:endParaRPr lang="nb-NO" dirty="0" smtClean="0"/>
          </a:p>
          <a:p>
            <a:pPr lvl="1"/>
            <a:r>
              <a:rPr lang="en-US" dirty="0" smtClean="0"/>
              <a:t>Other organizations</a:t>
            </a:r>
            <a:endParaRPr lang="nb-NO" dirty="0" smtClean="0"/>
          </a:p>
          <a:p>
            <a:pPr lvl="2"/>
            <a:r>
              <a:rPr lang="en-US" dirty="0" smtClean="0"/>
              <a:t>Joint ventures</a:t>
            </a:r>
            <a:endParaRPr lang="nb-NO" dirty="0" smtClean="0"/>
          </a:p>
          <a:p>
            <a:pPr lvl="2"/>
            <a:r>
              <a:rPr lang="en-US" dirty="0" smtClean="0"/>
              <a:t>Management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8E89-5A1E-476B-A9EA-3C7EFC012FDA}" type="slidenum">
              <a:rPr lang="en-US" smtClean="0"/>
              <a:pPr/>
              <a:t>2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Different helpers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Agents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Stevedores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Manager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Pilots and tugs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Shipyards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Fire department and other public services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8E89-5A1E-476B-A9EA-3C7EFC012FDA}" type="slidenum">
              <a:rPr lang="en-US" smtClean="0"/>
              <a:pPr/>
              <a:t>3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Characteristics of torts law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Basis of liability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Causation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Loss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Mitigation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Insurance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4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dirty="0" err="1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Diffferent</a:t>
            </a:r>
            <a:r>
              <a:rPr kumimoji="1" lang="en-US" sz="4000" b="1" i="1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kinds of claims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Contractual and extra-contractual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Personal injuries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Collision and other property damage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Consequential losses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Loss not in connection with personal injuries or property damage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3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Pure economic loss</a:t>
            </a:r>
            <a:endParaRPr kumimoji="1" lang="nb-NO" sz="36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3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Pure </a:t>
            </a:r>
            <a:r>
              <a:rPr kumimoji="1" lang="en-US" sz="3600" b="1" i="1" dirty="0" smtClean="0">
                <a:effectLst/>
                <a:latin typeface="+mj-lt"/>
                <a:ea typeface="+mj-ea"/>
                <a:cs typeface="+mj-cs"/>
              </a:rPr>
              <a:t>environmental damage</a:t>
            </a:r>
            <a:endParaRPr kumimoji="1" lang="nb-NO" sz="3600" b="1" i="1" dirty="0" smtClean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5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Negligence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Idea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Risk or blame?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Cases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3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Rt. 2011.1225 </a:t>
            </a:r>
            <a:r>
              <a:rPr kumimoji="1" lang="en-US" sz="3600" b="1" i="1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Sunna</a:t>
            </a:r>
            <a:r>
              <a:rPr kumimoji="1" lang="en-US" sz="3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(which is a cargo damage case)</a:t>
            </a:r>
            <a:endParaRPr kumimoji="1" lang="nb-NO" sz="36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6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Strict liability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Ideas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Emergency, Torts Act s. 1-4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Technical failure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3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ND 1921.401 </a:t>
            </a:r>
            <a:r>
              <a:rPr kumimoji="1" lang="en-US" sz="3600" b="1" i="1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Neptun</a:t>
            </a:r>
            <a:endParaRPr kumimoji="1" lang="nb-NO" sz="36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3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ND 1952.320 </a:t>
            </a:r>
            <a:r>
              <a:rPr kumimoji="1" lang="en-US" sz="3600" b="1" i="1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Sokrates</a:t>
            </a:r>
            <a:endParaRPr kumimoji="1" lang="nb-NO" sz="36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Imperfect arrangement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Polluter pays. Pollution Act, 1981, s. 55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Cases</a:t>
            </a:r>
            <a:endParaRPr kumimoji="1" lang="nb-NO" sz="40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3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ND 1969.389 </a:t>
            </a:r>
            <a:r>
              <a:rPr kumimoji="1" lang="en-US" sz="3600" b="1" i="1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Ladogales</a:t>
            </a:r>
            <a:endParaRPr kumimoji="1" lang="nb-NO" sz="36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3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ND 1973.348 </a:t>
            </a:r>
            <a:r>
              <a:rPr kumimoji="1" lang="en-US" sz="3600" b="1" i="1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Uthaug</a:t>
            </a:r>
            <a:endParaRPr kumimoji="1" lang="en-US" sz="36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7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sz="4000" b="1" i="1" dirty="0" err="1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Vicaronous</a:t>
            </a:r>
            <a:r>
              <a:rPr kumimoji="1" lang="en-US" sz="4000" b="1" i="1" dirty="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liability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84784"/>
            <a:ext cx="8178800" cy="4210050"/>
          </a:xfrm>
        </p:spPr>
        <p:txBody>
          <a:bodyPr>
            <a:noAutofit/>
          </a:bodyPr>
          <a:lstStyle/>
          <a:p>
            <a:pPr lvl="0"/>
            <a:r>
              <a:rPr kumimoji="1" lang="en-US" sz="18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Idea</a:t>
            </a:r>
            <a:endParaRPr kumimoji="1" lang="nb-NO" sz="18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18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Torts Act s. 2-1</a:t>
            </a:r>
            <a:endParaRPr kumimoji="1" lang="nb-NO" sz="18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18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NMC s. 151</a:t>
            </a:r>
            <a:endParaRPr kumimoji="1" lang="nb-NO" sz="18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18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Anonymous and cumulative errors</a:t>
            </a:r>
            <a:endParaRPr kumimoji="1" lang="nb-NO" sz="18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18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Pilots</a:t>
            </a:r>
            <a:endParaRPr kumimoji="1" lang="nb-NO" sz="18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1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Pilot Act, 1989, s. 24</a:t>
            </a:r>
            <a:endParaRPr kumimoji="1" lang="nb-NO" sz="16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1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ND 1963.34 Prince Charles</a:t>
            </a:r>
            <a:endParaRPr kumimoji="1" lang="nb-NO" sz="16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1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ND 1972.93 Stella Altair</a:t>
            </a:r>
            <a:endParaRPr kumimoji="1" lang="nb-NO" sz="16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18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Contributory negligence and state services</a:t>
            </a:r>
            <a:endParaRPr kumimoji="1" lang="nb-NO" sz="18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nb-NO" sz="1600" b="1" i="1" u="none" strike="noStrike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Rocknes LB-2009-163221</a:t>
            </a:r>
            <a:endParaRPr kumimoji="1" lang="nb-NO" sz="16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18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Corresponding rules in contracts</a:t>
            </a:r>
            <a:endParaRPr kumimoji="1" lang="nb-NO" sz="18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18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Cases</a:t>
            </a:r>
            <a:endParaRPr kumimoji="1" lang="nb-NO" sz="18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1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ND 1923.289 Irma-Mignon</a:t>
            </a:r>
            <a:endParaRPr kumimoji="1" lang="nb-NO" sz="16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1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ND 1984.122 </a:t>
            </a:r>
            <a:r>
              <a:rPr kumimoji="1" lang="en-US" sz="1600" b="1" i="1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Aeroplane</a:t>
            </a:r>
            <a:r>
              <a:rPr kumimoji="1" lang="en-US" sz="1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in </a:t>
            </a:r>
            <a:r>
              <a:rPr kumimoji="1" lang="en-US" sz="1600" b="1" i="1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Bodø</a:t>
            </a:r>
            <a:endParaRPr kumimoji="1" lang="nb-NO" sz="16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1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ND 1914.159 Sardinia</a:t>
            </a:r>
            <a:endParaRPr kumimoji="1" lang="nb-NO" sz="1600" b="1" i="1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1600" b="1" i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ND 1973.343 </a:t>
            </a:r>
            <a:r>
              <a:rPr kumimoji="1" lang="en-US" sz="1600" b="1" i="1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Trygg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8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Collision liability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Collision convention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Ship to ship collisions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Three-ship collisions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Collision and pollution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Ship to shore collisions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3600" b="1" i="1" dirty="0" smtClean="0">
                <a:effectLst/>
                <a:latin typeface="+mj-lt"/>
                <a:ea typeface="+mj-ea"/>
                <a:cs typeface="+mj-cs"/>
              </a:rPr>
              <a:t>ND 1921.401 </a:t>
            </a:r>
            <a:r>
              <a:rPr kumimoji="1" lang="en-US" sz="3600" b="1" i="1" dirty="0" err="1" smtClean="0">
                <a:effectLst/>
                <a:latin typeface="+mj-lt"/>
                <a:ea typeface="+mj-ea"/>
                <a:cs typeface="+mj-cs"/>
              </a:rPr>
              <a:t>Neptun</a:t>
            </a:r>
            <a:endParaRPr kumimoji="1" lang="nb-NO" sz="3600" b="1" i="1" dirty="0" smtClean="0"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kumimoji="1" lang="en-US" sz="3600" b="1" i="1" dirty="0" smtClean="0">
                <a:effectLst/>
                <a:latin typeface="+mj-lt"/>
                <a:ea typeface="+mj-ea"/>
                <a:cs typeface="+mj-cs"/>
              </a:rPr>
              <a:t>ND 1952.320 </a:t>
            </a:r>
            <a:r>
              <a:rPr kumimoji="1" lang="en-US" sz="3600" b="1" i="1" dirty="0" err="1" smtClean="0">
                <a:effectLst/>
                <a:latin typeface="+mj-lt"/>
                <a:ea typeface="+mj-ea"/>
                <a:cs typeface="+mj-cs"/>
              </a:rPr>
              <a:t>Sokrates</a:t>
            </a:r>
            <a:endParaRPr kumimoji="1" lang="nb-NO" sz="36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Both to blame collisions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kumimoji="1" lang="en-US" sz="4000" b="1" i="1" dirty="0" smtClean="0">
                <a:effectLst/>
                <a:latin typeface="+mj-lt"/>
                <a:ea typeface="+mj-ea"/>
                <a:cs typeface="+mj-cs"/>
              </a:rPr>
              <a:t>Collision and insurance</a:t>
            </a:r>
            <a:endParaRPr kumimoji="1" lang="nb-NO" sz="4000" b="1" i="1" dirty="0" smtClean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9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rgemal">
  <a:themeElements>
    <a:clrScheme name="Fargemal ER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Fargemal 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Fargemal ER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Fargemal</Template>
  <TotalTime>83</TotalTime>
  <Words>376</Words>
  <Application>Microsoft Office PowerPoint</Application>
  <PresentationFormat>Skjermfremvisning (4:3)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7" baseType="lpstr">
      <vt:lpstr>Fargemal</vt:lpstr>
      <vt:lpstr>Bitmap Image</vt:lpstr>
      <vt:lpstr>Shipowner’s liability</vt:lpstr>
      <vt:lpstr>The owners</vt:lpstr>
      <vt:lpstr>Different helpers</vt:lpstr>
      <vt:lpstr>Characteristics of torts law</vt:lpstr>
      <vt:lpstr>Diffferent kinds of claims</vt:lpstr>
      <vt:lpstr>Negligence</vt:lpstr>
      <vt:lpstr>Strict liability</vt:lpstr>
      <vt:lpstr>Vicaronous liability</vt:lpstr>
      <vt:lpstr>Collision liability</vt:lpstr>
      <vt:lpstr>Limitation</vt:lpstr>
      <vt:lpstr>New limits</vt:lpstr>
      <vt:lpstr>Personal injuries &amp; property</vt:lpstr>
      <vt:lpstr>PowerPoint-presentasjon</vt:lpstr>
      <vt:lpstr>Limitation - some special issues</vt:lpstr>
      <vt:lpstr>Recognition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Shipowner’s liability</dc:title>
  <dc:creator>Erik Røsæg</dc:creator>
  <cp:lastModifiedBy>Erik Røsæg</cp:lastModifiedBy>
  <cp:revision>13</cp:revision>
  <cp:lastPrinted>2002-09-03T13:41:42Z</cp:lastPrinted>
  <dcterms:created xsi:type="dcterms:W3CDTF">2012-10-10T08:43:34Z</dcterms:created>
  <dcterms:modified xsi:type="dcterms:W3CDTF">2012-10-18T11:55:17Z</dcterms:modified>
</cp:coreProperties>
</file>