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1" r:id="rId4"/>
    <p:sldId id="262" r:id="rId5"/>
    <p:sldId id="263" r:id="rId6"/>
    <p:sldId id="275" r:id="rId7"/>
    <p:sldId id="266" r:id="rId8"/>
    <p:sldId id="267" r:id="rId9"/>
    <p:sldId id="268" r:id="rId10"/>
    <p:sldId id="270" r:id="rId11"/>
    <p:sldId id="272" r:id="rId12"/>
    <p:sldId id="273" r:id="rId13"/>
  </p:sldIdLst>
  <p:sldSz cx="9144000" cy="6858000" type="screen4x3"/>
  <p:notesSz cx="6858000" cy="91440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93849" autoAdjust="0"/>
  </p:normalViewPr>
  <p:slideViewPr>
    <p:cSldViewPr>
      <p:cViewPr>
        <p:scale>
          <a:sx n="78" d="100"/>
          <a:sy n="78" d="100"/>
        </p:scale>
        <p:origin x="-66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FCCB48-DE98-434E-B5FF-52D1C90A1798}" type="slidenum">
              <a:rPr lang="nb-NO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81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n-NO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Second level</a:t>
            </a:r>
          </a:p>
          <a:p>
            <a:pPr lvl="2"/>
            <a:r>
              <a:rPr lang="nn-NO" smtClean="0"/>
              <a:t>Third level</a:t>
            </a:r>
          </a:p>
          <a:p>
            <a:pPr lvl="3"/>
            <a:r>
              <a:rPr lang="nn-NO" smtClean="0"/>
              <a:t>Fourth level</a:t>
            </a:r>
          </a:p>
          <a:p>
            <a:pPr lvl="4"/>
            <a:r>
              <a:rPr lang="nn-NO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57A2F6-5AC0-4989-8DA9-09B6B756BBF9}" type="slidenum">
              <a:rPr lang="nn-NO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72439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7A2F6-5AC0-4989-8DA9-09B6B756BBF9}" type="slidenum">
              <a:rPr lang="nn-NO" smtClean="0"/>
              <a:pPr/>
              <a:t>4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3508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-180528" y="476672"/>
            <a:ext cx="7294545" cy="717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438400"/>
            <a:ext cx="7721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1771650"/>
          </a:xfrm>
        </p:spPr>
        <p:txBody>
          <a:bodyPr/>
          <a:lstStyle>
            <a:lvl1pPr marL="0" indent="0" algn="r">
              <a:defRPr sz="2800">
                <a:solidFill>
                  <a:schemeClr val="folHlink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43650"/>
            <a:ext cx="19304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fld id="{E08C94B9-BC33-4386-A7F5-A3CC83FB7ED3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2295" name="Picture 7" descr="pai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B06A57-C0A4-44BC-8415-54662A157D6D}" type="slidenum">
              <a:rPr lang="en-US"/>
              <a:pPr/>
              <a:t>‹#›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429D6-7FDA-4F97-9741-DBE666F9D989}" type="slidenum">
              <a:rPr lang="en-US"/>
              <a:pPr/>
              <a:t>‹#›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8289F-728C-47D7-A633-D1CE23481364}" type="slidenum">
              <a:rPr lang="en-US"/>
              <a:pPr/>
              <a:t>‹#›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C98E89-5A1E-476B-A9EA-3C7EFC012FDA}" type="slidenum">
              <a:rPr lang="en-US"/>
              <a:pPr/>
              <a:t>‹#›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755FC8-E602-4BDE-99C4-A98465FA4BB8}" type="slidenum">
              <a:rPr lang="en-US"/>
              <a:pPr/>
              <a:t>‹#›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76FAB-9731-41B8-83D5-FAA92A5BEDF9}" type="slidenum">
              <a:rPr lang="en-US"/>
              <a:pPr/>
              <a:t>‹#›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1256AE-24B3-48A1-A161-5EA0F5672DAD}" type="slidenum">
              <a:rPr lang="en-US"/>
              <a:pPr/>
              <a:t>‹#›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1C59D-9981-4D8A-9BFB-CD92A6E062BF}" type="slidenum">
              <a:rPr lang="en-US"/>
              <a:pPr/>
              <a:t>‹#›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D789FD-E783-4D49-BAD3-AF9DD1E79364}" type="slidenum">
              <a:rPr lang="en-US"/>
              <a:pPr/>
              <a:t>‹#›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751F52-0099-4086-80BF-39D6F617DE97}" type="slidenum">
              <a:rPr lang="en-US"/>
              <a:pPr/>
              <a:t>‹#›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-180975" y="-79375"/>
          <a:ext cx="9505950" cy="73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Bitmap Image" r:id="rId14" imgW="10469436" imgH="7725853" progId="PBrush">
                  <p:embed/>
                </p:oleObj>
              </mc:Choice>
              <mc:Fallback>
                <p:oleObj name="Bitmap Image" r:id="rId14" imgW="10469436" imgH="7725853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-79375"/>
                        <a:ext cx="9505950" cy="732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E574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fld id="{1BFC0EA2-53BA-4B1F-AE23-3FEF0984AB98}" type="slidenum">
              <a:rPr lang="en-US"/>
              <a:pPr/>
              <a:t>‹#›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1269" name="Picture 5" descr="pain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pain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6237288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-1189038" y="6172200"/>
            <a:ext cx="9144001" cy="685800"/>
          </a:xfrm>
          <a:prstGeom prst="actionButtonRetur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800"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400" b="1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dirty="0" smtClean="0"/>
              <a:t>Skipskontroll og klassifikasjon</a:t>
            </a:r>
            <a:endParaRPr lang="nb-NO" sz="3600" noProof="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2881312"/>
          </a:xfrm>
        </p:spPr>
        <p:txBody>
          <a:bodyPr/>
          <a:lstStyle/>
          <a:p>
            <a:r>
              <a:rPr lang="nb-NO" noProof="0" dirty="0" smtClean="0"/>
              <a:t>Professor Erik Røsæg</a:t>
            </a:r>
          </a:p>
          <a:p>
            <a:r>
              <a:rPr lang="nb-NO" noProof="0" dirty="0" smtClean="0"/>
              <a:t>Nordisk institutt for sjørett</a:t>
            </a:r>
          </a:p>
          <a:p>
            <a:r>
              <a:rPr lang="nb-NO" noProof="0" dirty="0" smtClean="0"/>
              <a:t>erik.rosag@jus.uio.no</a:t>
            </a:r>
          </a:p>
          <a:p>
            <a:r>
              <a:rPr lang="nb-NO" noProof="0" dirty="0" smtClean="0"/>
              <a:t>folk.uio.no/erikro</a:t>
            </a:r>
            <a:endParaRPr lang="nb-NO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Farlig last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Problemet</a:t>
            </a:r>
          </a:p>
          <a:p>
            <a:r>
              <a:rPr lang="nb-NO" dirty="0" smtClean="0"/>
              <a:t>Sikkerhetsregler</a:t>
            </a:r>
          </a:p>
          <a:p>
            <a:r>
              <a:rPr lang="nb-NO" dirty="0" smtClean="0"/>
              <a:t>Rapportering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10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Havnestatskontroll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Systemet</a:t>
            </a:r>
          </a:p>
          <a:p>
            <a:r>
              <a:rPr lang="nb-NO" dirty="0" smtClean="0"/>
              <a:t>Vertsstatskontroll</a:t>
            </a:r>
          </a:p>
          <a:p>
            <a:r>
              <a:rPr lang="nb-NO" dirty="0" smtClean="0"/>
              <a:t>Nødhavn- prinsippet</a:t>
            </a:r>
          </a:p>
          <a:p>
            <a:r>
              <a:rPr lang="nb-NO" dirty="0" smtClean="0"/>
              <a:t>Sikker havn for miljøbomber</a:t>
            </a:r>
            <a:endParaRPr lang="nb-NO" baseline="0" dirty="0" smtClean="0"/>
          </a:p>
          <a:p>
            <a:r>
              <a:rPr lang="nb-NO" dirty="0" smtClean="0"/>
              <a:t>Krypende jurisdiksjon</a:t>
            </a:r>
          </a:p>
          <a:p>
            <a:r>
              <a:rPr lang="nb-NO" dirty="0" smtClean="0"/>
              <a:t>Drivhusgasser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11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Sikkerhet i petroleumsvirksomheten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UNCLOS-jurisdiksjon</a:t>
            </a:r>
          </a:p>
          <a:p>
            <a:r>
              <a:rPr lang="nb-NO" dirty="0" smtClean="0"/>
              <a:t>Nasjonal jurisdiksjon</a:t>
            </a:r>
          </a:p>
          <a:p>
            <a:r>
              <a:rPr lang="nb-NO" dirty="0" smtClean="0"/>
              <a:t>Noen observasjoner om sikkerhetssystemer og -kulturer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12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grunnleggende akter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nb-NO" noProof="0" dirty="0" smtClean="0"/>
              <a:t>SOLAS</a:t>
            </a:r>
          </a:p>
          <a:p>
            <a:pPr lvl="0"/>
            <a:r>
              <a:rPr lang="nb-NO" dirty="0" smtClean="0"/>
              <a:t>Torremolinos-konvensjonen</a:t>
            </a:r>
            <a:endParaRPr lang="nb-NO" baseline="0" dirty="0" smtClean="0"/>
          </a:p>
          <a:p>
            <a:pPr lvl="0"/>
            <a:r>
              <a:rPr lang="nb-NO" noProof="0" dirty="0" smtClean="0"/>
              <a:t>MarPol</a:t>
            </a:r>
          </a:p>
          <a:p>
            <a:pPr lvl="0"/>
            <a:r>
              <a:rPr lang="nb-NO" noProof="0" dirty="0" smtClean="0"/>
              <a:t>Lastelinje-konvensjonen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4283968" y="1885950"/>
            <a:ext cx="4352032" cy="4210050"/>
          </a:xfrm>
        </p:spPr>
        <p:txBody>
          <a:bodyPr/>
          <a:lstStyle/>
          <a:p>
            <a:pPr lvl="0"/>
            <a:r>
              <a:rPr lang="nb-NO" dirty="0" smtClean="0"/>
              <a:t>STCW</a:t>
            </a:r>
          </a:p>
          <a:p>
            <a:pPr lvl="0"/>
            <a:r>
              <a:rPr lang="nb-NO" dirty="0" smtClean="0"/>
              <a:t>ISPS</a:t>
            </a:r>
          </a:p>
          <a:p>
            <a:pPr lvl="0"/>
            <a:r>
              <a:rPr lang="nb-NO" dirty="0" smtClean="0"/>
              <a:t>Paris Memorandumet</a:t>
            </a:r>
          </a:p>
          <a:p>
            <a:pPr lvl="0"/>
            <a:r>
              <a:rPr lang="nb-NO" dirty="0" smtClean="0"/>
              <a:t>ISM-koden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2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Noen generelle bemerkninger</a:t>
            </a:r>
            <a:r>
              <a:rPr lang="nb-NO" dirty="0" smtClean="0"/>
              <a:t>r </a:t>
            </a:r>
            <a:r>
              <a:rPr lang="nb-NO" noProof="0" dirty="0" smtClean="0"/>
              <a:t>om konvensjoner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dirty="0" smtClean="0"/>
              <a:t>Endringsprosedyre</a:t>
            </a:r>
          </a:p>
          <a:p>
            <a:pPr lvl="0"/>
            <a:r>
              <a:rPr lang="nb-NO" noProof="0" dirty="0" smtClean="0"/>
              <a:t>Bestefarsklausuler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3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EU and EMSA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noProof="0" dirty="0" smtClean="0"/>
              <a:t>Erika-pakkene</a:t>
            </a:r>
          </a:p>
          <a:p>
            <a:r>
              <a:rPr lang="nb-NO" noProof="0" dirty="0" smtClean="0"/>
              <a:t>EU initiativer</a:t>
            </a:r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4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5040560" cy="320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0" y="6633793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/>
              <a:t>Kilde: Henrik </a:t>
            </a:r>
            <a:r>
              <a:rPr lang="nb-NO" sz="1800" dirty="0" err="1" smtClean="0"/>
              <a:t>Ringbom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9136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Klassifikasjon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Klasseselskapet</a:t>
            </a:r>
          </a:p>
          <a:p>
            <a:r>
              <a:rPr lang="nb-NO" baseline="0" dirty="0" smtClean="0"/>
              <a:t>Forholdet til myndigheter</a:t>
            </a:r>
          </a:p>
          <a:p>
            <a:r>
              <a:rPr lang="nb-NO" dirty="0" smtClean="0"/>
              <a:t>Ansvar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5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Bekvemmelighetsflagg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Problemet</a:t>
            </a:r>
          </a:p>
          <a:p>
            <a:r>
              <a:rPr lang="nb-NO" dirty="0" smtClean="0"/>
              <a:t>Sikkerhetskultur?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6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Sikkerhet som kontraktsvilkår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Skipsbygging</a:t>
            </a:r>
          </a:p>
          <a:p>
            <a:r>
              <a:rPr lang="nb-NO" dirty="0" smtClean="0"/>
              <a:t>Certepartier</a:t>
            </a:r>
          </a:p>
          <a:p>
            <a:r>
              <a:rPr lang="nb-NO" dirty="0" smtClean="0"/>
              <a:t>Etc</a:t>
            </a:r>
          </a:p>
          <a:p>
            <a:r>
              <a:rPr lang="nb-NO" dirty="0" smtClean="0"/>
              <a:t>Regelendringer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7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Skipssikkerhetsloven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Sjøfartsdirektoratet</a:t>
            </a:r>
          </a:p>
          <a:p>
            <a:r>
              <a:rPr lang="nb-NO" dirty="0" smtClean="0"/>
              <a:t>Den ansvarlige</a:t>
            </a:r>
          </a:p>
          <a:p>
            <a:r>
              <a:rPr lang="nb-NO" dirty="0" smtClean="0"/>
              <a:t>Havarikommisjonen</a:t>
            </a:r>
          </a:p>
          <a:p>
            <a:r>
              <a:rPr lang="nb-NO" dirty="0" smtClean="0"/>
              <a:t>Politiet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8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Sanksjoner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Administrative sanksjoner</a:t>
            </a:r>
          </a:p>
          <a:p>
            <a:r>
              <a:rPr lang="nb-NO" dirty="0" smtClean="0"/>
              <a:t>Straffesanksjoner</a:t>
            </a:r>
            <a:endParaRPr lang="nb-NO" baseline="0" dirty="0" smtClean="0"/>
          </a:p>
          <a:p>
            <a:pPr lvl="1"/>
            <a:r>
              <a:rPr lang="nb-NO" dirty="0" smtClean="0"/>
              <a:t>Gjerningspersonen</a:t>
            </a:r>
          </a:p>
          <a:p>
            <a:pPr lvl="1"/>
            <a:r>
              <a:rPr lang="nb-NO" dirty="0" smtClean="0"/>
              <a:t>Virksomhetsansvar</a:t>
            </a:r>
          </a:p>
          <a:p>
            <a:pPr lvl="0"/>
            <a:r>
              <a:rPr lang="nb-NO" dirty="0" smtClean="0"/>
              <a:t>Inndragning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9</a:t>
            </a:fld>
            <a:endParaRPr lang="en-US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rgemal">
  <a:themeElements>
    <a:clrScheme name="Fargemal ER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Fargemal 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argemal ER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Fargemal</Template>
  <TotalTime>119</TotalTime>
  <Words>113</Words>
  <Application>Microsoft Office PowerPoint</Application>
  <PresentationFormat>Skjermfremvisning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Fargemal</vt:lpstr>
      <vt:lpstr>Bitmap Image</vt:lpstr>
      <vt:lpstr>Skipskontroll og klassifikasjon</vt:lpstr>
      <vt:lpstr>Noen grunnleggende akter</vt:lpstr>
      <vt:lpstr>Noen generelle bemerkningerr om konvensjoner</vt:lpstr>
      <vt:lpstr>EU and EMSA</vt:lpstr>
      <vt:lpstr>Klassifikasjon</vt:lpstr>
      <vt:lpstr>Bekvemmelighetsflagg</vt:lpstr>
      <vt:lpstr>Sikkerhet som kontraktsvilkår</vt:lpstr>
      <vt:lpstr>Skipssikkerhetsloven</vt:lpstr>
      <vt:lpstr>Sanksjoner</vt:lpstr>
      <vt:lpstr>Farlig last</vt:lpstr>
      <vt:lpstr>Havnestatskontroll</vt:lpstr>
      <vt:lpstr>Sikkerhet i petroleumsvirksomheten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control and classification</dc:title>
  <dc:creator>Erik Røsæg</dc:creator>
  <cp:lastModifiedBy>Erik Røsæg</cp:lastModifiedBy>
  <cp:revision>23</cp:revision>
  <cp:lastPrinted>2002-09-03T13:41:42Z</cp:lastPrinted>
  <dcterms:created xsi:type="dcterms:W3CDTF">2011-10-17T09:31:37Z</dcterms:created>
  <dcterms:modified xsi:type="dcterms:W3CDTF">2012-03-26T06:25:48Z</dcterms:modified>
</cp:coreProperties>
</file>