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61" r:id="rId2"/>
    <p:sldId id="300" r:id="rId3"/>
    <p:sldId id="265" r:id="rId4"/>
    <p:sldId id="303" r:id="rId5"/>
    <p:sldId id="304" r:id="rId6"/>
    <p:sldId id="266" r:id="rId7"/>
    <p:sldId id="268" r:id="rId8"/>
    <p:sldId id="269" r:id="rId9"/>
    <p:sldId id="270" r:id="rId10"/>
    <p:sldId id="271" r:id="rId11"/>
    <p:sldId id="306" r:id="rId12"/>
    <p:sldId id="272" r:id="rId13"/>
    <p:sldId id="273" r:id="rId14"/>
    <p:sldId id="274" r:id="rId15"/>
    <p:sldId id="275" r:id="rId16"/>
    <p:sldId id="30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30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296" r:id="rId37"/>
    <p:sldId id="297" r:id="rId38"/>
    <p:sldId id="298" r:id="rId39"/>
    <p:sldId id="299" r:id="rId40"/>
  </p:sldIdLst>
  <p:sldSz cx="9144000" cy="6858000" type="screen4x3"/>
  <p:notesSz cx="6743700" cy="98933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accent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71" autoAdjust="0"/>
  </p:normalViewPr>
  <p:slideViewPr>
    <p:cSldViewPr>
      <p:cViewPr varScale="1">
        <p:scale>
          <a:sx n="79" d="100"/>
          <a:sy n="79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fld id="{054EB359-7652-4B67-8E02-87758C7329C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42950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9000"/>
            <a:ext cx="494665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fld id="{360F7316-203D-45B6-B879-CB1DF6A8EED8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200E0-F172-46D3-978C-02255B4B131E}" type="slidenum">
              <a:rPr lang="nn-NO" smtClean="0"/>
              <a:pPr/>
              <a:t>13</a:t>
            </a:fld>
            <a:endParaRPr lang="nn-NO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20992-93C8-4810-B421-1696DD13C93A}" type="slidenum">
              <a:rPr lang="nn-NO" smtClean="0"/>
              <a:pPr/>
              <a:t>33</a:t>
            </a:fld>
            <a:endParaRPr lang="nn-NO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845B5-8A64-4EEB-A3FB-59F0CB1736F3}" type="slidenum">
              <a:rPr lang="nn-NO" smtClean="0"/>
              <a:pPr/>
              <a:t>34</a:t>
            </a:fld>
            <a:endParaRPr lang="nn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125F2-8ABE-4903-9A4A-BB136EE28769}" type="slidenum">
              <a:rPr lang="nn-NO" smtClean="0"/>
              <a:pPr/>
              <a:t>37</a:t>
            </a:fld>
            <a:endParaRPr lang="nn-NO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20E5B-A8B7-4296-A8E9-72914E35CC06}" type="slidenum">
              <a:rPr lang="nn-NO" smtClean="0"/>
              <a:pPr/>
              <a:t>38</a:t>
            </a:fld>
            <a:endParaRPr lang="nn-NO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FF5C-E0B8-4291-BE72-BA5BD2F8A3CC}" type="slidenum">
              <a:rPr lang="nn-NO" smtClean="0"/>
              <a:pPr/>
              <a:t>39</a:t>
            </a:fld>
            <a:endParaRPr lang="nn-NO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90E81-06BA-43ED-9BEC-073DB1E21AA5}" type="slidenum">
              <a:rPr lang="nn-NO" smtClean="0"/>
              <a:pPr/>
              <a:t>14</a:t>
            </a:fld>
            <a:endParaRPr lang="nn-NO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491D9-4284-4E07-9CB5-AE2944F4CF70}" type="slidenum">
              <a:rPr lang="nn-NO" smtClean="0"/>
              <a:pPr/>
              <a:t>15</a:t>
            </a:fld>
            <a:endParaRPr lang="nn-NO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73C62-11C7-4AA2-9F8E-2B321B385132}" type="slidenum">
              <a:rPr lang="nn-NO" smtClean="0"/>
              <a:pPr/>
              <a:t>16</a:t>
            </a:fld>
            <a:endParaRPr lang="nn-NO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F3B49-848F-4BEE-988F-069FA02448B6}" type="slidenum">
              <a:rPr lang="nn-NO" smtClean="0"/>
              <a:pPr/>
              <a:t>17</a:t>
            </a:fld>
            <a:endParaRPr lang="nn-NO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113E7-C870-4F08-80EC-C9DA88B01BE4}" type="slidenum">
              <a:rPr lang="nn-NO" smtClean="0"/>
              <a:pPr/>
              <a:t>26</a:t>
            </a:fld>
            <a:endParaRPr lang="nn-NO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D048D-E8B6-4243-845F-D451CA4FE835}" type="slidenum">
              <a:rPr lang="nn-NO" smtClean="0"/>
              <a:pPr/>
              <a:t>30</a:t>
            </a:fld>
            <a:endParaRPr lang="nn-NO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C0213-3B03-4B45-9C5D-B45668530515}" type="slidenum">
              <a:rPr lang="nn-NO" smtClean="0"/>
              <a:pPr/>
              <a:t>31</a:t>
            </a:fld>
            <a:endParaRPr lang="nn-NO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8255F-FC67-41F9-A7C8-93BDC5FF714E}" type="slidenum">
              <a:rPr lang="nn-NO" smtClean="0"/>
              <a:pPr/>
              <a:t>32</a:t>
            </a:fld>
            <a:endParaRPr lang="nn-NO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10000"/>
            <a:ext cx="6400800" cy="177165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7087B2BD-DB86-4204-855A-1ABA00466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DA1D-8BA3-470B-99F0-8D34435507D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A462-0815-4637-B25E-455015DB8A2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72400" y="5877272"/>
            <a:ext cx="609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29E29-9F80-49BA-A88A-59A52FFF024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BAF2-DD8E-474A-8A42-74B32B6D05B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29E8-C1B0-4647-A05E-8AA99408922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2618C-6D0C-4C66-A345-EA8DF1F1DDA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B59F-BB22-48E2-96E1-E6421EFD1AC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E925-0CC6-459D-9712-DAA56381858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DAF96-6A2C-4D59-978A-0F1AFA99D9F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B94B-012C-4BE0-B11D-6825862BCB7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BF7C-6145-408C-98BA-2728E74ABF3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A3CC3-876C-4435-BC06-95F105BE02F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>
                <a:solidFill>
                  <a:schemeClr val="accent1"/>
                </a:solidFill>
                <a:latin typeface="Sand" charset="0"/>
              </a:defRPr>
            </a:lvl1pPr>
          </a:lstStyle>
          <a:p>
            <a:pPr>
              <a:defRPr/>
            </a:pPr>
            <a:fld id="{3877B10A-DCCF-4004-BF91-9355CB1DBD9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053" name="Picture 5" descr="paint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paint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6248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B08381-E355-4B8F-8382-E92697F3E05E}" type="slidenum">
              <a:rPr lang="en-US" smtClean="0"/>
              <a:pPr/>
              <a:t>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 i="1" smtClean="0">
                <a:latin typeface="Comic Sans MS" pitchFamily="66" charset="0"/>
              </a:rPr>
              <a:t>Privatrettslig metode</a:t>
            </a:r>
            <a:endParaRPr lang="nn-NO" b="1" i="1" smtClean="0">
              <a:latin typeface="Comic Sans MS" pitchFamily="66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4360863" cy="4210050"/>
          </a:xfrm>
        </p:spPr>
        <p:txBody>
          <a:bodyPr/>
          <a:lstStyle/>
          <a:p>
            <a:endParaRPr lang="nn-NO" sz="28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Professor Erik Røsæg</a:t>
            </a: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Nordisk institutt for sjørett (St. Olavsgt. 23, rom 403)</a:t>
            </a:r>
          </a:p>
          <a:p>
            <a:pPr>
              <a:buFontTx/>
              <a:buChar char="o"/>
            </a:pPr>
            <a:r>
              <a:rPr lang="nn-NO" sz="2400" b="1" i="1" smtClean="0">
                <a:latin typeface="Comic Sans MS" pitchFamily="66" charset="0"/>
              </a:rPr>
              <a:t>erik.rosag@jus.uio.no</a:t>
            </a:r>
            <a:endParaRPr lang="nn-NO" sz="28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2285 9752</a:t>
            </a: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folk.uio.no/erikro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94275" y="2749550"/>
          <a:ext cx="4019550" cy="3821113"/>
        </p:xfrm>
        <a:graphic>
          <a:graphicData uri="http://schemas.openxmlformats.org/presentationml/2006/ole">
            <p:oleObj spid="_x0000_s1026" r:id="rId3" imgW="0" imgH="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500563" y="1828800"/>
          <a:ext cx="5010150" cy="5029200"/>
        </p:xfrm>
        <a:graphic>
          <a:graphicData uri="http://schemas.openxmlformats.org/presentationml/2006/ole">
            <p:oleObj spid="_x0000_s1027" name="Picture" r:id="rId4" imgW="1712880" imgH="1715040" progId="">
              <p:embed/>
            </p:oleObj>
          </a:graphicData>
        </a:graphic>
      </p:graphicFrame>
      <p:pic>
        <p:nvPicPr>
          <p:cNvPr id="1031" name="Picture 6" descr="pain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6248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6A5AB9-E788-4C27-AA80-1170437C15D8}" type="slidenum">
              <a:rPr lang="en-US" smtClean="0"/>
              <a:pPr/>
              <a:t>10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Reelle hensyn, etc.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Rettsøkonomi som relle hensyn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Reelle hensyn ved regelanvendelse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Reelle hensyn som grunnlag for å etablere en regel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Reelle hensyn kamuflert som “realiteten” i saken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noProof="1" smtClean="0">
                <a:latin typeface="Comic Sans MS" pitchFamily="66" charset="0"/>
              </a:rPr>
              <a:t>Rettsøkonomi som relle hensyn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i="1" dirty="0" smtClean="0">
                <a:latin typeface="Comic Sans MS" pitchFamily="66" charset="0"/>
              </a:rPr>
              <a:t>Hva er rettsøkonomi?</a:t>
            </a:r>
          </a:p>
          <a:p>
            <a:r>
              <a:rPr lang="nb-NO" b="1" i="1" dirty="0" smtClean="0">
                <a:latin typeface="Comic Sans MS" pitchFamily="66" charset="0"/>
              </a:rPr>
              <a:t>”Økonomisk effektivitet”</a:t>
            </a:r>
          </a:p>
          <a:p>
            <a:endParaRPr lang="nb-NO" b="1" i="1" dirty="0" smtClean="0">
              <a:latin typeface="Comic Sans MS" pitchFamily="66" charset="0"/>
            </a:endParaRPr>
          </a:p>
          <a:p>
            <a:r>
              <a:rPr lang="nb-NO" b="1" i="1" dirty="0" smtClean="0">
                <a:latin typeface="Comic Sans MS" pitchFamily="66" charset="0"/>
              </a:rPr>
              <a:t>Markedsmodeller</a:t>
            </a:r>
          </a:p>
          <a:p>
            <a:r>
              <a:rPr lang="nb-NO" b="1" i="1" dirty="0" smtClean="0">
                <a:latin typeface="Comic Sans MS" pitchFamily="66" charset="0"/>
              </a:rPr>
              <a:t>Spillteori</a:t>
            </a:r>
          </a:p>
          <a:p>
            <a:r>
              <a:rPr lang="nb-NO" b="1" i="1" dirty="0" smtClean="0">
                <a:latin typeface="Comic Sans MS" pitchFamily="66" charset="0"/>
              </a:rPr>
              <a:t>Intuitiv bruk</a:t>
            </a:r>
            <a:endParaRPr lang="nb-NO" b="1" i="1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E29E8-C1B0-4647-A05E-8AA99408922E}" type="slidenum">
              <a:rPr lang="en-US" smtClean="0"/>
              <a:pPr>
                <a:defRPr/>
              </a:pPr>
              <a:t>11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6C0377-D8CF-4283-9673-76B20BE5F42C}" type="slidenum">
              <a:rPr lang="en-US" smtClean="0"/>
              <a:pPr/>
              <a:t>12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2400" b="1" i="1" noProof="1" smtClean="0">
                <a:latin typeface="Comic Sans MS" pitchFamily="66" charset="0"/>
              </a:rPr>
              <a:t>Reelle hensyn ved regelanvendelse: Regelen om at kontrakter (bare) gjelder mellom partene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Det selvsagte utgangspunktet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Fravik i transportforhold, </a:t>
            </a:r>
            <a:r>
              <a:rPr lang="nb-NO" b="1" i="1" smtClean="0">
                <a:latin typeface="Comic Sans MS" pitchFamily="66" charset="0"/>
              </a:rPr>
              <a:t/>
            </a:r>
            <a:br>
              <a:rPr lang="nb-NO" b="1" i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Rt 1995 486 Nordland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Fravik i entrepriseforhold, </a:t>
            </a:r>
            <a:r>
              <a:rPr lang="nb-NO" b="1" i="1" smtClean="0">
                <a:latin typeface="Comic Sans MS" pitchFamily="66" charset="0"/>
              </a:rPr>
              <a:t/>
            </a:r>
            <a:br>
              <a:rPr lang="nb-NO" b="1" i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Rt 1998 656 </a:t>
            </a:r>
            <a:r>
              <a:rPr lang="nb-NO" b="1" i="1" smtClean="0">
                <a:latin typeface="Comic Sans MS" pitchFamily="66" charset="0"/>
              </a:rPr>
              <a:t>Veidekke</a:t>
            </a:r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F06259-5E72-4D24-8466-A78F7C5D8286}" type="slidenum">
              <a:rPr lang="en-US" smtClean="0"/>
              <a:pPr/>
              <a:t>13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55588"/>
            <a:ext cx="7940675" cy="10763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600" b="1" i="1" noProof="1" smtClean="0">
                <a:latin typeface="Comic Sans MS" pitchFamily="66" charset="0"/>
              </a:rPr>
              <a:t>Reelle hensyn ved regelanvendelse:</a:t>
            </a:r>
            <a:br>
              <a:rPr lang="nb-NO" sz="3600" b="1" i="1" noProof="1" smtClean="0">
                <a:latin typeface="Comic Sans MS" pitchFamily="66" charset="0"/>
              </a:rPr>
            </a:br>
            <a:r>
              <a:rPr lang="nb-NO" sz="3600" b="1" i="1" noProof="1" smtClean="0">
                <a:latin typeface="Comic Sans MS" pitchFamily="66" charset="0"/>
              </a:rPr>
              <a:t>Nordland-dommen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endParaRPr lang="nb-NO" sz="2800" b="1" i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sz="2800" b="1" i="1" dirty="0" smtClean="0">
                <a:latin typeface="Comic Sans MS" pitchFamily="66" charset="0"/>
              </a:rPr>
              <a:t>Transportør – transportkunde – vareeier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sz="2800" b="1" i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b-NO" sz="2800" b="1" i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dirty="0" smtClean="0">
                <a:latin typeface="Comic Sans MS" pitchFamily="66" charset="0"/>
              </a:rPr>
              <a:t>Transportøren er transportør også overfor vareeieren?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smtClean="0">
                <a:latin typeface="Comic Sans MS" pitchFamily="66" charset="0"/>
              </a:rPr>
              <a:t>Tredjepersonsløfte </a:t>
            </a:r>
            <a:r>
              <a:rPr lang="nb-NO" sz="2800" b="1" i="1" dirty="0" smtClean="0">
                <a:latin typeface="Comic Sans MS" pitchFamily="66" charset="0"/>
              </a:rPr>
              <a:t>transportør – vareeier?</a:t>
            </a:r>
            <a:endParaRPr lang="nb-NO" sz="2800" b="1" i="1" noProof="1" smtClean="0">
              <a:latin typeface="Comic Sans MS" pitchFamily="66" charset="0"/>
            </a:endParaRPr>
          </a:p>
        </p:txBody>
      </p:sp>
      <p:grpSp>
        <p:nvGrpSpPr>
          <p:cNvPr id="14341" name="Group 11"/>
          <p:cNvGrpSpPr>
            <a:grpSpLocks/>
          </p:cNvGrpSpPr>
          <p:nvPr/>
        </p:nvGrpSpPr>
        <p:grpSpPr bwMode="auto">
          <a:xfrm>
            <a:off x="1979613" y="2924175"/>
            <a:ext cx="4679950" cy="288925"/>
            <a:chOff x="1247" y="1842"/>
            <a:chExt cx="2948" cy="182"/>
          </a:xfrm>
        </p:grpSpPr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1247" y="2024"/>
              <a:ext cx="294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 flipV="1">
              <a:off x="4195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 flipV="1">
              <a:off x="1247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C2701C-BFC2-4AC1-8C30-69A68AC38D29}" type="slidenum">
              <a:rPr lang="en-US" smtClean="0"/>
              <a:pPr/>
              <a:t>14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30163"/>
            <a:ext cx="6208713" cy="12414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latin typeface="Comic Sans MS" pitchFamily="66" charset="0"/>
              </a:rPr>
              <a:t>Reelle hensyn ved regelanvendelse: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smtClean="0">
                <a:latin typeface="Comic Sans MS" pitchFamily="66" charset="0"/>
              </a:rPr>
              <a:t>Veidekke-</a:t>
            </a:r>
            <a:r>
              <a:rPr lang="nb-NO" sz="2800" b="1" i="1" noProof="1" smtClean="0">
                <a:latin typeface="Comic Sans MS" pitchFamily="66" charset="0"/>
              </a:rPr>
              <a:t>dommen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– generelt om direktekrav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buFontTx/>
              <a:buNone/>
            </a:pPr>
            <a:r>
              <a:rPr lang="nb-NO" b="1" i="1" smtClean="0">
                <a:latin typeface="Comic Sans MS" pitchFamily="66" charset="0"/>
              </a:rPr>
              <a:t>	Veidekke - Moelven – borettslaget</a:t>
            </a:r>
          </a:p>
          <a:p>
            <a:endParaRPr lang="nb-NO" sz="36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endParaRPr lang="nb-NO" sz="36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b-NO" sz="3600" b="1" i="1" smtClean="0">
                <a:latin typeface="Comic Sans MS" pitchFamily="66" charset="0"/>
              </a:rPr>
              <a:t>Høyesterettspraksis (nei)</a:t>
            </a:r>
          </a:p>
          <a:p>
            <a:pPr>
              <a:buFontTx/>
              <a:buChar char="o"/>
            </a:pPr>
            <a:r>
              <a:rPr lang="nb-NO" sz="3600" b="1" i="1" smtClean="0">
                <a:latin typeface="Comic Sans MS" pitchFamily="66" charset="0"/>
              </a:rPr>
              <a:t>Praktisk betydning (ja)</a:t>
            </a:r>
          </a:p>
          <a:p>
            <a:pPr>
              <a:buFontTx/>
              <a:buChar char="o"/>
            </a:pPr>
            <a:r>
              <a:rPr lang="nb-NO" sz="3600" b="1" i="1" smtClean="0">
                <a:latin typeface="Comic Sans MS" pitchFamily="66" charset="0"/>
              </a:rPr>
              <a:t>Bransjeoppfatning (nei)</a:t>
            </a: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1908175" y="2565400"/>
            <a:ext cx="4679950" cy="288925"/>
            <a:chOff x="1247" y="1842"/>
            <a:chExt cx="2948" cy="182"/>
          </a:xfrm>
        </p:grpSpPr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>
              <a:off x="1247" y="2024"/>
              <a:ext cx="294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367" name="Line 6"/>
            <p:cNvSpPr>
              <a:spLocks noChangeShapeType="1"/>
            </p:cNvSpPr>
            <p:nvPr/>
          </p:nvSpPr>
          <p:spPr bwMode="auto">
            <a:xfrm flipV="1">
              <a:off x="4195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368" name="Line 7"/>
            <p:cNvSpPr>
              <a:spLocks noChangeShapeType="1"/>
            </p:cNvSpPr>
            <p:nvPr/>
          </p:nvSpPr>
          <p:spPr bwMode="auto">
            <a:xfrm flipV="1">
              <a:off x="1247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F6D862-6AF7-4648-B035-38E097962082}" type="slidenum">
              <a:rPr lang="en-US" smtClean="0"/>
              <a:pPr/>
              <a:t>15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" y="2057400"/>
            <a:ext cx="9004300" cy="43434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endParaRPr lang="nb-NO" sz="28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"Moelven synes å ha vært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innforstått</a:t>
            </a:r>
            <a:r>
              <a:rPr lang="nb-NO" sz="2800" b="1" i="1" noProof="1" smtClean="0">
                <a:latin typeface="Comic Sans MS" pitchFamily="66" charset="0"/>
              </a:rPr>
              <a:t> med …"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"Moelven og Veidekke hadde erfaringer med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samarbeide</a:t>
            </a:r>
            <a:r>
              <a:rPr lang="nb-NO" sz="2800" b="1" i="1" noProof="1" smtClean="0">
                <a:latin typeface="Comic Sans MS" pitchFamily="66" charset="0"/>
              </a:rPr>
              <a:t> …"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"i praksis etablert en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direkte kontakt</a:t>
            </a:r>
            <a:r>
              <a:rPr lang="nb-NO" sz="2800" b="1" i="1" noProof="1" smtClean="0">
                <a:latin typeface="Comic Sans MS" pitchFamily="66" charset="0"/>
              </a:rPr>
              <a:t> …"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"vanskelig å se at underentreprenøren ved dette kan komme i noen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dårligere stilling</a:t>
            </a:r>
            <a:r>
              <a:rPr lang="nb-NO" sz="2800" b="1" i="1" noProof="1" smtClean="0">
                <a:latin typeface="Comic Sans MS" pitchFamily="66" charset="0"/>
              </a:rPr>
              <a:t> …" </a:t>
            </a:r>
          </a:p>
        </p:txBody>
      </p:sp>
      <p:sp useBgFill="1"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258763"/>
            <a:ext cx="7508875" cy="12414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latin typeface="Comic Sans MS" pitchFamily="66" charset="0"/>
              </a:rPr>
              <a:t>Reelle hensyn ved regelanvendelse: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smtClean="0">
                <a:latin typeface="Comic Sans MS" pitchFamily="66" charset="0"/>
              </a:rPr>
              <a:t>Veidekke-</a:t>
            </a:r>
            <a:r>
              <a:rPr lang="nb-NO" sz="2800" b="1" i="1" noProof="1" smtClean="0">
                <a:latin typeface="Comic Sans MS" pitchFamily="66" charset="0"/>
              </a:rPr>
              <a:t>dommen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– konkret om “subrogasjon” i denne saken:</a:t>
            </a:r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88C6D7-08F2-4E0C-A544-AF14FA24A89B}" type="slidenum">
              <a:rPr lang="en-US" smtClean="0"/>
              <a:pPr/>
              <a:t>16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785938"/>
            <a:ext cx="9004300" cy="43434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Hagstrøms forsiktige linje?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Relativitetsgrunnsetningen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Behov for å velge sine parter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Hvor stort et krav?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Følg tingen?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Hva er galt med en konkret avveining?</a:t>
            </a:r>
          </a:p>
          <a:p>
            <a:pPr>
              <a:lnSpc>
                <a:spcPct val="90000"/>
              </a:lnSpc>
              <a:buFontTx/>
              <a:buChar char="o"/>
            </a:pPr>
            <a:endParaRPr lang="nb-NO" sz="4000" b="1" i="1" noProof="1" smtClean="0">
              <a:latin typeface="Comic Sans MS" pitchFamily="66" charset="0"/>
            </a:endParaRPr>
          </a:p>
        </p:txBody>
      </p:sp>
      <p:sp useBgFill="1"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280988"/>
            <a:ext cx="7210425" cy="119697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b="1" i="1" noProof="1" smtClean="0">
                <a:latin typeface="Comic Sans MS" pitchFamily="66" charset="0"/>
              </a:rPr>
              <a:t>Direktekrav – 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noen metodiske refleksjoner</a:t>
            </a:r>
            <a:endParaRPr lang="nb-NO" sz="5400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819CB7-1E1B-46A4-AEE3-A3148BB26498}" type="slidenum">
              <a:rPr lang="en-US" smtClean="0"/>
              <a:pPr/>
              <a:t>17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30163"/>
            <a:ext cx="8358188" cy="1241425"/>
          </a:xfrm>
        </p:spPr>
        <p:txBody>
          <a:bodyPr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latin typeface="Comic Sans MS" pitchFamily="66" charset="0"/>
              </a:rPr>
              <a:t>Reelle hensyn som grunnlag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for å etablere en regel: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Løsørekjøpers rettsvern i selgers konkurs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933825"/>
            <a:ext cx="7342188" cy="2097088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Kudommen (Rt 1910 231)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Jernskrapdommen</a:t>
            </a:r>
            <a:r>
              <a:rPr lang="nb-NO" b="1" i="1" smtClean="0">
                <a:latin typeface="Comic Sans MS" pitchFamily="66" charset="0"/>
              </a:rPr>
              <a:t> </a:t>
            </a:r>
            <a:r>
              <a:rPr lang="nb-NO" b="1" i="1" noProof="1" smtClean="0">
                <a:latin typeface="Comic Sans MS" pitchFamily="66" charset="0"/>
              </a:rPr>
              <a:t>(Rt 1912 263)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Interessesynspunktet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 lege ferenda  =&gt; de lege lata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8069263" y="3067050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nb-NO" i="0" noProof="1">
              <a:solidFill>
                <a:schemeClr val="accent1"/>
              </a:solidFill>
              <a:latin typeface="Sand" charset="0"/>
            </a:endParaRPr>
          </a:p>
        </p:txBody>
      </p:sp>
      <p:grpSp>
        <p:nvGrpSpPr>
          <p:cNvPr id="18438" name="Group 11"/>
          <p:cNvGrpSpPr>
            <a:grpSpLocks/>
          </p:cNvGrpSpPr>
          <p:nvPr/>
        </p:nvGrpSpPr>
        <p:grpSpPr bwMode="auto">
          <a:xfrm>
            <a:off x="900113" y="2205038"/>
            <a:ext cx="6192837" cy="1176337"/>
            <a:chOff x="567" y="1389"/>
            <a:chExt cx="3901" cy="741"/>
          </a:xfrm>
        </p:grpSpPr>
        <p:sp>
          <p:nvSpPr>
            <p:cNvPr id="18439" name="Oval 5"/>
            <p:cNvSpPr>
              <a:spLocks noChangeArrowheads="1"/>
            </p:cNvSpPr>
            <p:nvPr/>
          </p:nvSpPr>
          <p:spPr bwMode="auto">
            <a:xfrm>
              <a:off x="3198" y="1389"/>
              <a:ext cx="1270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8440" name="Oval 6"/>
            <p:cNvSpPr>
              <a:spLocks noChangeArrowheads="1"/>
            </p:cNvSpPr>
            <p:nvPr/>
          </p:nvSpPr>
          <p:spPr bwMode="auto">
            <a:xfrm>
              <a:off x="703" y="1389"/>
              <a:ext cx="1270" cy="5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>
              <a:off x="2041" y="1661"/>
              <a:ext cx="10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8442" name="Rectangle 8"/>
            <p:cNvSpPr>
              <a:spLocks noChangeArrowheads="1"/>
            </p:cNvSpPr>
            <p:nvPr/>
          </p:nvSpPr>
          <p:spPr bwMode="auto">
            <a:xfrm>
              <a:off x="1701" y="1525"/>
              <a:ext cx="273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2336" y="1616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nb-NO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Salg</a:t>
              </a:r>
              <a:endParaRPr kumimoji="1" lang="en-US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567" y="1842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1" lang="nb-NO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konkurs!</a:t>
              </a:r>
              <a:endParaRPr kumimoji="1" lang="en-US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A22AF3-6AC9-4435-AA80-97793251E1AE}" type="slidenum">
              <a:rPr lang="en-US" smtClean="0"/>
              <a:pPr/>
              <a:t>18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3200" b="1" i="1" noProof="1" smtClean="0">
                <a:latin typeface="Comic Sans MS" pitchFamily="66" charset="0"/>
              </a:rPr>
              <a:t>Reelle hensyn som realiteten i saken: Eksempler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Aksjeselskap som fiksjon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Den økonomiske virkningen avgjørende?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smtClean="0">
                <a:latin typeface="Comic Sans MS" pitchFamily="66" charset="0"/>
              </a:rPr>
              <a:t>”i realiteten”</a:t>
            </a:r>
            <a:endParaRPr lang="nb-NO" b="1" i="1" noProof="1" smtClean="0">
              <a:latin typeface="Comic Sans MS" pitchFamily="66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Den virkelige eier</a:t>
            </a:r>
          </a:p>
        </p:txBody>
      </p:sp>
      <p:sp>
        <p:nvSpPr>
          <p:cNvPr id="1946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590800"/>
            <a:ext cx="1119188" cy="104298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946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3886200"/>
            <a:ext cx="6858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9463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4495800"/>
            <a:ext cx="1042988" cy="104298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E18627-4C77-4D41-8632-DA319CD1D187}" type="slidenum">
              <a:rPr lang="en-US" smtClean="0"/>
              <a:pPr/>
              <a:t>19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228600"/>
            <a:ext cx="8932862" cy="106362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3200" b="1" i="1" smtClean="0">
                <a:latin typeface="Comic Sans MS" pitchFamily="66" charset="0"/>
              </a:rPr>
              <a:t>Aksjeselskap som fiksjon:</a:t>
            </a:r>
            <a:br>
              <a:rPr lang="nb-NO" sz="3200" b="1" i="1" smtClean="0">
                <a:latin typeface="Comic Sans MS" pitchFamily="66" charset="0"/>
              </a:rPr>
            </a:br>
            <a:r>
              <a:rPr lang="nb-NO" sz="3200" b="1" i="1" smtClean="0">
                <a:latin typeface="Comic Sans MS" pitchFamily="66" charset="0"/>
              </a:rPr>
              <a:t> </a:t>
            </a:r>
            <a:r>
              <a:rPr lang="nb-NO" sz="3200" b="1" i="1" noProof="1" smtClean="0">
                <a:latin typeface="Comic Sans MS" pitchFamily="66" charset="0"/>
              </a:rPr>
              <a:t>Ansvarsgjennombrudd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78800" cy="4567237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</a:t>
            </a:r>
            <a:r>
              <a:rPr lang="nb-NO" b="1" i="1" smtClean="0">
                <a:latin typeface="Comic Sans MS" pitchFamily="66" charset="0"/>
              </a:rPr>
              <a:t>Aksjonær – aksjeselskap - skadelidt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b-NO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Rt 1996 672 Kongeparken</a:t>
            </a:r>
            <a:r>
              <a:rPr lang="nb-NO" b="1" i="1" smtClean="0">
                <a:latin typeface="Comic Sans MS" pitchFamily="66" charset="0"/>
              </a:rPr>
              <a:t>:</a:t>
            </a:r>
            <a:endParaRPr lang="nb-NO" b="1" i="1" noProof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Fremtrer det som </a:t>
            </a:r>
            <a:r>
              <a:rPr lang="nb-NO" b="1" i="1" noProof="1" smtClean="0">
                <a:solidFill>
                  <a:schemeClr val="accent1"/>
                </a:solidFill>
                <a:latin typeface="Comic Sans MS" pitchFamily="66" charset="0"/>
              </a:rPr>
              <a:t>utilbørlig</a:t>
            </a:r>
            <a:r>
              <a:rPr lang="nb-NO" b="1" i="1" noProof="1" smtClean="0">
                <a:latin typeface="Comic Sans MS" pitchFamily="66" charset="0"/>
              </a:rPr>
              <a:t> …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har det vært en </a:t>
            </a:r>
            <a:r>
              <a:rPr lang="nb-NO" b="1" i="1" noProof="1" smtClean="0">
                <a:solidFill>
                  <a:schemeClr val="accent1"/>
                </a:solidFill>
                <a:latin typeface="Comic Sans MS" pitchFamily="66" charset="0"/>
              </a:rPr>
              <a:t>sammenblanding</a:t>
            </a:r>
            <a:r>
              <a:rPr lang="nb-NO" b="1" i="1" noProof="1" smtClean="0">
                <a:latin typeface="Comic Sans MS" pitchFamily="66" charset="0"/>
              </a:rPr>
              <a:t> …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 to sett argumenter må ses i sammenheng, og det må foretas en </a:t>
            </a:r>
            <a:r>
              <a:rPr lang="nb-NO" b="1" i="1" noProof="1" smtClean="0">
                <a:solidFill>
                  <a:schemeClr val="accent1"/>
                </a:solidFill>
                <a:latin typeface="Comic Sans MS" pitchFamily="66" charset="0"/>
              </a:rPr>
              <a:t>helhetsvurdering</a:t>
            </a:r>
            <a:r>
              <a:rPr lang="nb-NO" b="1" i="1" noProof="1" smtClean="0">
                <a:latin typeface="Comic Sans MS" pitchFamily="66" charset="0"/>
              </a:rPr>
              <a:t>.</a:t>
            </a:r>
          </a:p>
        </p:txBody>
      </p:sp>
      <p:sp>
        <p:nvSpPr>
          <p:cNvPr id="2048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2339975" y="2349500"/>
            <a:ext cx="4679950" cy="288925"/>
            <a:chOff x="1247" y="1842"/>
            <a:chExt cx="2948" cy="182"/>
          </a:xfrm>
        </p:grpSpPr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1247" y="2024"/>
              <a:ext cx="294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 flipV="1">
              <a:off x="4195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V="1">
              <a:off x="1247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048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172200"/>
            <a:ext cx="82296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D655AF-2002-43BE-9179-8E6A6DBC77EE}" type="slidenum">
              <a:rPr lang="en-US" smtClean="0"/>
              <a:pPr/>
              <a:t>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3200" b="1" i="1" noProof="1" smtClean="0">
                <a:latin typeface="Comic Sans MS" pitchFamily="66" charset="0"/>
              </a:rPr>
              <a:t>Eksempel I: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Rt 1998 268 Dorian Grey</a:t>
            </a:r>
            <a:endParaRPr lang="nb-NO" sz="3600" b="1" i="1" noProof="1" smtClean="0">
              <a:latin typeface="Comic Sans MS" pitchFamily="66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nb-NO" b="1" i="1" smtClean="0">
                <a:latin typeface="Comic Sans MS" pitchFamily="66" charset="0"/>
              </a:rPr>
              <a:t>”</a:t>
            </a:r>
            <a:r>
              <a:rPr lang="nb-NO" b="1" i="1" noProof="1" smtClean="0">
                <a:latin typeface="Comic Sans MS" pitchFamily="66" charset="0"/>
              </a:rPr>
              <a:t>pant i egen ting</a:t>
            </a:r>
            <a:r>
              <a:rPr lang="nb-NO" b="1" i="1" smtClean="0">
                <a:latin typeface="Comic Sans MS" pitchFamily="66" charset="0"/>
              </a:rPr>
              <a:t>”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148263" y="1773238"/>
            <a:ext cx="24479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148263" y="3141663"/>
            <a:ext cx="2447925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148263" y="4508500"/>
            <a:ext cx="2447925" cy="13684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140200" y="5470525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0 kr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6011863" y="3573463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pant</a:t>
            </a:r>
            <a:endParaRPr kumimoji="1" 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011863" y="2276475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pant</a:t>
            </a:r>
            <a:endParaRPr kumimoji="1" 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5651500" y="4868863"/>
            <a:ext cx="153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ikke pant</a:t>
            </a:r>
            <a:endParaRPr kumimoji="1" 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3635375" y="2924175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2 mill kr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635375" y="4292600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1 mill kr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013C6A-5D6E-4179-A636-1050DA763B53}" type="slidenum">
              <a:rPr lang="en-US" smtClean="0"/>
              <a:pPr/>
              <a:t>20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41313"/>
            <a:ext cx="7772400" cy="94297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2800" b="1" i="1" smtClean="0">
                <a:latin typeface="Comic Sans MS" pitchFamily="66" charset="0"/>
              </a:rPr>
              <a:t>Den økonomiske virkningen avgjørende?</a:t>
            </a:r>
            <a:r>
              <a:rPr lang="nb-NO" sz="2800" b="1" i="1" noProof="1" smtClean="0">
                <a:latin typeface="Comic Sans MS" pitchFamily="66" charset="0"/>
              </a:rPr>
              <a:t/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smtClean="0">
                <a:latin typeface="Comic Sans MS" pitchFamily="66" charset="0"/>
              </a:rPr>
              <a:t>Fremleie av bruksrett</a:t>
            </a:r>
            <a:endParaRPr lang="nb-NO" sz="2800" b="1" i="1" noProof="1" smtClean="0">
              <a:latin typeface="Comic Sans MS" pitchFamily="66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4013200" cy="4035425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endParaRPr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Bruksrett har (et visst) rettsvern uten tinglysning</a:t>
            </a:r>
            <a:br>
              <a:rPr lang="nb-NO" sz="2400" b="1" i="1" smtClean="0">
                <a:latin typeface="Comic Sans MS" pitchFamily="66" charset="0"/>
              </a:rPr>
            </a:br>
            <a:r>
              <a:rPr lang="nb-NO" sz="2400" b="1" i="1" smtClean="0">
                <a:latin typeface="Comic Sans MS" pitchFamily="66" charset="0"/>
              </a:rPr>
              <a:t>(tgl § 22 nr 3)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Det samme gjelder ikke </a:t>
            </a:r>
            <a:r>
              <a:rPr lang="nb-NO" sz="2400" b="1" i="1" u="sng" smtClean="0">
                <a:latin typeface="Comic Sans MS" pitchFamily="66" charset="0"/>
              </a:rPr>
              <a:t>fremleie</a:t>
            </a:r>
            <a:r>
              <a:rPr lang="nb-NO" sz="2400" b="1" i="1" smtClean="0">
                <a:latin typeface="Comic Sans MS" pitchFamily="66" charset="0"/>
              </a:rPr>
              <a:t> av bruksrett (</a:t>
            </a:r>
            <a:r>
              <a:rPr lang="nb-NO" sz="2400" b="1" i="1" noProof="1" smtClean="0">
                <a:latin typeface="Comic Sans MS" pitchFamily="66" charset="0"/>
              </a:rPr>
              <a:t>Andenæs: Konkurs 2. utg s. 174; 3. utg s. 252</a:t>
            </a:r>
            <a:r>
              <a:rPr lang="nb-NO" sz="2400" b="1" i="1" smtClean="0">
                <a:latin typeface="Comic Sans MS" pitchFamily="66" charset="0"/>
              </a:rPr>
              <a:t>)</a:t>
            </a:r>
            <a:endParaRPr lang="nb-NO" sz="2400" b="1" i="1" noProof="1" smtClean="0">
              <a:latin typeface="Comic Sans MS" pitchFamily="66" charset="0"/>
            </a:endParaRPr>
          </a:p>
        </p:txBody>
      </p:sp>
      <p:sp>
        <p:nvSpPr>
          <p:cNvPr id="2150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72200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pic>
        <p:nvPicPr>
          <p:cNvPr id="21510" name="Picture 5" descr="BD04862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06938" y="2282825"/>
            <a:ext cx="3843337" cy="34147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5A4B59-7C0C-4171-BCB9-00ED31ECF74D}" type="slidenum">
              <a:rPr lang="en-US" smtClean="0"/>
              <a:pPr/>
              <a:t>21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90488"/>
            <a:ext cx="8932862" cy="106362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3200" b="1" i="1" smtClean="0">
                <a:latin typeface="Comic Sans MS" pitchFamily="66" charset="0"/>
              </a:rPr>
              <a:t>”i realiteten”</a:t>
            </a:r>
            <a:r>
              <a:rPr lang="nb-NO" sz="3200" b="1" i="1" noProof="1" smtClean="0">
                <a:latin typeface="Comic Sans MS" pitchFamily="66" charset="0"/>
              </a:rPr>
              <a:t>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Panteloven § 3-22(2)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“Leieavtale eller liknende avtale som </a:t>
            </a:r>
            <a:br>
              <a:rPr lang="nb-NO" sz="2400" b="1" i="1" noProof="1" smtClean="0">
                <a:latin typeface="Comic Sans MS" pitchFamily="66" charset="0"/>
              </a:rPr>
            </a:br>
            <a:r>
              <a:rPr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i realiteten</a:t>
            </a:r>
            <a:r>
              <a:rPr lang="nb-NO" sz="2400" b="1" i="1" noProof="1" smtClean="0">
                <a:latin typeface="Comic Sans MS" pitchFamily="66" charset="0"/>
              </a:rPr>
              <a:t> tjener til å sikre et avhendingsvederlag ...”</a:t>
            </a:r>
          </a:p>
          <a:p>
            <a:pPr>
              <a:buFontTx/>
              <a:buNone/>
            </a:pPr>
            <a:endParaRPr lang="nb-NO" sz="2400" b="1" i="1" noProof="1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Fra Rådsegna (s. 113-4):</a:t>
            </a:r>
          </a:p>
          <a:p>
            <a:pPr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“Desse avtalene</a:t>
            </a:r>
            <a:r>
              <a:rPr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 tek sikte på</a:t>
            </a:r>
            <a:r>
              <a:rPr lang="nb-NO" sz="2400" b="1" i="1" noProof="1" smtClean="0">
                <a:latin typeface="Comic Sans MS" pitchFamily="66" charset="0"/>
              </a:rPr>
              <a:t> same økonomiske realitetsom ei vanleg salsavtale med eigredomsatterhald”</a:t>
            </a:r>
          </a:p>
          <a:p>
            <a:pPr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…leiegavtala …kan seieast å tryggja eit avhendingsvederlag”</a:t>
            </a:r>
          </a:p>
        </p:txBody>
      </p:sp>
      <p:sp>
        <p:nvSpPr>
          <p:cNvPr id="2253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50D647-A1AA-45F3-B3DB-D611B368972D}" type="slidenum">
              <a:rPr lang="en-US" smtClean="0"/>
              <a:pPr/>
              <a:t>22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noProof="1" smtClean="0">
                <a:latin typeface="Comic Sans MS" pitchFamily="66" charset="0"/>
              </a:rPr>
              <a:t>Rt 2001 232 – restverdileasing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kumimoji="0" lang="nb-NO" sz="2400" b="1" i="1" noProof="1" smtClean="0">
                <a:latin typeface="Comic Sans MS" pitchFamily="66" charset="0"/>
              </a:rPr>
              <a:t>	</a:t>
            </a: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kumimoji="0" lang="nb-NO" sz="2400" b="1" i="1" smtClean="0">
                <a:latin typeface="Comic Sans MS" pitchFamily="66" charset="0"/>
              </a:rPr>
              <a:t>	”</a:t>
            </a:r>
            <a:r>
              <a:rPr kumimoji="0" lang="nb-NO" sz="2400" b="1" i="1" noProof="1" smtClean="0">
                <a:latin typeface="Comic Sans MS" pitchFamily="66" charset="0"/>
              </a:rPr>
              <a:t>Det vesentlige [er] om den </a:t>
            </a:r>
            <a:r>
              <a:rPr kumimoji="0"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økonomiske realitet</a:t>
            </a:r>
            <a:r>
              <a:rPr kumimoji="0" lang="nb-NO" sz="2400" b="1" i="1" noProof="1" smtClean="0">
                <a:latin typeface="Comic Sans MS" pitchFamily="66" charset="0"/>
              </a:rPr>
              <a:t> er slik at leieformen bør likestilles med salgspant… . Og ved denne vurdering vil det sentrale være om leieavtalen </a:t>
            </a:r>
            <a:r>
              <a:rPr kumimoji="0"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tjener til å sikre et </a:t>
            </a:r>
            <a:r>
              <a:rPr kumimoji="0" lang="nb-NO" sz="2400" b="1" i="1" u="sng" noProof="1" smtClean="0">
                <a:solidFill>
                  <a:schemeClr val="accent1"/>
                </a:solidFill>
                <a:latin typeface="Comic Sans MS" pitchFamily="66" charset="0"/>
              </a:rPr>
              <a:t>fullt</a:t>
            </a:r>
            <a:r>
              <a:rPr kumimoji="0"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 avhendelsesvederlag</a:t>
            </a:r>
            <a:r>
              <a:rPr kumimoji="0" lang="nb-NO" sz="2400" b="1" i="1" smtClean="0">
                <a:solidFill>
                  <a:schemeClr val="accent1"/>
                </a:solidFill>
                <a:latin typeface="Comic Sans MS" pitchFamily="66" charset="0"/>
              </a:rPr>
              <a:t>”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355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5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6019800"/>
            <a:ext cx="86106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076825" y="2205038"/>
            <a:ext cx="20161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116013" y="2205038"/>
            <a:ext cx="2016125" cy="9366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240088" y="2636838"/>
            <a:ext cx="1727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nb-NO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219700" y="2276475"/>
            <a:ext cx="433388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708400" y="2565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Salg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6156325" y="2924175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konkurs!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7CBCFC-987D-44BA-95B0-DD1D30D6DFBC}" type="slidenum">
              <a:rPr lang="en-US" smtClean="0"/>
              <a:pPr/>
              <a:t>23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28613"/>
            <a:ext cx="7772400" cy="94297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2800" b="1" i="1" noProof="1" smtClean="0">
                <a:latin typeface="Comic Sans MS" pitchFamily="66" charset="0"/>
              </a:rPr>
              <a:t>Hvem er den virkelige eier? </a:t>
            </a:r>
            <a:r>
              <a:rPr lang="nb-NO" sz="2800" b="1" i="1" smtClean="0">
                <a:latin typeface="Comic Sans MS" pitchFamily="66" charset="0"/>
              </a:rPr>
              <a:t/>
            </a:r>
            <a:br>
              <a:rPr lang="nb-NO" sz="2800" b="1" i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Rt 1935 981 Bygland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013325"/>
            <a:ext cx="7643813" cy="1082675"/>
          </a:xfrm>
        </p:spPr>
        <p:txBody>
          <a:bodyPr lIns="90487" tIns="44450" rIns="90487" bIns="44450"/>
          <a:lstStyle/>
          <a:p>
            <a:pPr>
              <a:lnSpc>
                <a:spcPct val="80000"/>
              </a:lnSpc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“skjøteinnehaveren ikke var </a:t>
            </a:r>
            <a:r>
              <a:rPr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virkelig eier</a:t>
            </a:r>
            <a:r>
              <a:rPr lang="nb-NO" sz="2400" b="1" i="1" noProof="1" smtClean="0">
                <a:latin typeface="Comic Sans MS" pitchFamily="66" charset="0"/>
              </a:rPr>
              <a:t> av eiendommen.”</a:t>
            </a:r>
          </a:p>
        </p:txBody>
      </p:sp>
      <p:sp>
        <p:nvSpPr>
          <p:cNvPr id="2458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5076825" y="2205038"/>
            <a:ext cx="20161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1116013" y="2205038"/>
            <a:ext cx="2016125" cy="9366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3240088" y="2636838"/>
            <a:ext cx="1727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nb-NO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5219700" y="2276475"/>
            <a:ext cx="433388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3708400" y="2565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Salg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827088" y="27813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Konkurs !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132138" y="3789363"/>
            <a:ext cx="2016125" cy="9366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pic>
        <p:nvPicPr>
          <p:cNvPr id="24589" name="Picture 15" descr="j019917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39975" y="2060575"/>
            <a:ext cx="1147763" cy="558800"/>
          </a:xfrm>
          <a:noFill/>
        </p:spPr>
      </p:pic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3995738" y="443706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Reell eier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0BB580-F546-4D83-8C91-F72C6105BAF0}" type="slidenum">
              <a:rPr lang="en-US" smtClean="0"/>
              <a:pPr/>
              <a:t>24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smtClean="0">
                <a:latin typeface="Comic Sans MS" pitchFamily="66" charset="0"/>
              </a:rPr>
              <a:t>Dommer om å ta faktum slik det er: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4000" b="1" i="1" smtClean="0">
                <a:latin typeface="Comic Sans MS" pitchFamily="66" charset="0"/>
              </a:rPr>
              <a:t>Rt 1996 1647 Bruvik</a:t>
            </a:r>
          </a:p>
          <a:p>
            <a:r>
              <a:rPr lang="nb-NO" sz="4000" b="1" i="1" smtClean="0">
                <a:latin typeface="Comic Sans MS" pitchFamily="66" charset="0"/>
              </a:rPr>
              <a:t>Rt 2001 1136 Kjell’s Markiser</a:t>
            </a:r>
          </a:p>
          <a:p>
            <a:r>
              <a:rPr lang="nb-NO" sz="4000" b="1" i="1" smtClean="0">
                <a:latin typeface="Comic Sans MS" pitchFamily="66" charset="0"/>
              </a:rPr>
              <a:t>Rt 2001 1580 Slåtto Husbygg</a:t>
            </a:r>
          </a:p>
          <a:p>
            <a:endParaRPr lang="nb-NO" sz="4000" b="1" i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363B0A-0C71-4DAF-8B23-C490795F9920}" type="slidenum">
              <a:rPr lang="en-US" smtClean="0"/>
              <a:pPr/>
              <a:t>25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3200" b="1" i="1" noProof="1" smtClean="0">
                <a:latin typeface="Comic Sans MS" pitchFamily="66" charset="0"/>
              </a:rPr>
              <a:t>Reelle hensyn som realiteten i saken: Regel eller faktum?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Gjelder regel Y for tilfelle X?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Er tilfelle X i realiteten et slikt tilfelle regel Y rammer?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9445AB-D63F-417E-BCF2-B355ECDBDA4D}" type="slidenum">
              <a:rPr lang="en-US" smtClean="0"/>
              <a:pPr/>
              <a:t>26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911225" y="82550"/>
            <a:ext cx="7562850" cy="96520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b="1" i="1" noProof="1" smtClean="0">
                <a:latin typeface="Comic Sans MS" pitchFamily="66" charset="0"/>
              </a:rPr>
              <a:t>Reelle hensyn som realiteten i saken: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Oppsumm</a:t>
            </a:r>
            <a:r>
              <a:rPr lang="nb-NO" sz="3200" b="1" i="1" smtClean="0">
                <a:latin typeface="Comic Sans MS" pitchFamily="66" charset="0"/>
              </a:rPr>
              <a:t>e</a:t>
            </a:r>
            <a:r>
              <a:rPr lang="nb-NO" sz="3200" b="1" i="1" noProof="1" smtClean="0">
                <a:latin typeface="Comic Sans MS" pitchFamily="66" charset="0"/>
              </a:rPr>
              <a:t>ring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Dokumentavgiftsloven </a:t>
            </a:r>
            <a:r>
              <a:rPr lang="nb-NO" b="1" i="1" smtClean="0">
                <a:latin typeface="Comic Sans MS" pitchFamily="66" charset="0"/>
              </a:rPr>
              <a:t>59/1975 § 6 </a:t>
            </a:r>
            <a:r>
              <a:rPr lang="nb-NO" b="1" i="1" noProof="1" smtClean="0">
                <a:latin typeface="Comic Sans MS" pitchFamily="66" charset="0"/>
              </a:rPr>
              <a:t>og unnlatt tinglysning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Begrepsbruk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Omgåelse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Unngåelse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Omgåelseshensikt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592D90-0B9B-4762-A884-B8C389F5C44C}" type="slidenum">
              <a:rPr lang="en-US" smtClean="0"/>
              <a:pPr/>
              <a:t>27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2800" b="1" i="1" noProof="1" smtClean="0">
                <a:latin typeface="Comic Sans MS" pitchFamily="66" charset="0"/>
              </a:rPr>
              <a:t>Begrepsbruk, begrepsdannelse og virkelighetsoppfatning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Begreper er vårt verktøy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Begreper ligger bak ordene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Virkelighetsoppfatninger og begrepsdannelse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95FF87-72CF-4DB4-AA01-B85E4361A022}" type="slidenum">
              <a:rPr lang="en-US" smtClean="0"/>
              <a:pPr/>
              <a:t>28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2800" b="1" i="1" noProof="1" smtClean="0">
                <a:latin typeface="Comic Sans MS" pitchFamily="66" charset="0"/>
              </a:rPr>
              <a:t>Opplegget videre om begreper og virkelighetsoppfatninger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Begreper (termer)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Analyser og synteser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Stiliserte hensyn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D0D24D-40CB-4D82-8953-CBA66EB059A2}" type="slidenum">
              <a:rPr lang="en-US" smtClean="0"/>
              <a:pPr/>
              <a:t>29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Begreper (termer)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Begreper kan være nyttige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Klargjørende begreper: Utenkontraktsrettslig ansvar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Stikkord: Aksjeselskap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Koplingsbegreper: Mislighold</a:t>
            </a:r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Eksempler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000" b="1" i="1" noProof="1" smtClean="0">
                <a:latin typeface="Comic Sans MS" pitchFamily="66" charset="0"/>
              </a:rPr>
              <a:t>Eiendomsrett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000" b="1" i="1" noProof="1" smtClean="0">
                <a:latin typeface="Comic Sans MS" pitchFamily="66" charset="0"/>
              </a:rPr>
              <a:t>Fraktfører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000" b="1" i="1" noProof="1" smtClean="0">
                <a:latin typeface="Comic Sans MS" pitchFamily="66" charset="0"/>
              </a:rPr>
              <a:t>Obligatoriske og tinglige krav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endParaRPr lang="nb-NO" sz="2400" b="1" i="1" noProof="1" smtClean="0">
              <a:latin typeface="Comic Sans MS" pitchFamily="66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92275" y="5661025"/>
            <a:ext cx="5754688" cy="4492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Clr>
                <a:schemeClr val="accent1"/>
              </a:buClr>
              <a:defRPr/>
            </a:pPr>
            <a:r>
              <a:rPr kumimoji="1" lang="nb-NO" b="1" noProof="1">
                <a:effectLst>
                  <a:outerShdw blurRad="38100" dist="38100" dir="2700000" algn="tl">
                    <a:srgbClr val="C0C0C0"/>
                  </a:outerShdw>
                </a:effectLst>
              </a:rPr>
              <a:t>Bruk færrest mulig (spesial)begreper!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DD67F4-9940-4CE7-9BE7-ABCD4745052A}" type="slidenum">
              <a:rPr lang="en-US" smtClean="0"/>
              <a:pPr/>
              <a:t>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Høyesteretts løsning: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“Hvilken pantefordring skal assurandøren tre inn i?</a:t>
            </a:r>
            <a:r>
              <a:rPr lang="nb-NO" b="1" i="1" smtClean="0">
                <a:latin typeface="Comic Sans MS" pitchFamily="66" charset="0"/>
              </a:rPr>
              <a:t>”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smtClean="0">
                <a:latin typeface="Comic Sans MS" pitchFamily="66" charset="0"/>
              </a:rPr>
              <a:t>”</a:t>
            </a:r>
            <a:r>
              <a:rPr lang="nb-NO" b="1" i="1" noProof="1" smtClean="0">
                <a:latin typeface="Comic Sans MS" pitchFamily="66" charset="0"/>
              </a:rPr>
              <a:t>Pantobligasjonene er innfridd innen forsikringssummens ramme når beløpet er utbetalt, og assurandøren har således ikke overtatt noen pantesikret fordring.”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290B5D-E9F5-4263-9EB5-301278C48EF7}" type="slidenum">
              <a:rPr lang="en-US" smtClean="0"/>
              <a:pPr/>
              <a:t>30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312738"/>
            <a:ext cx="7723187" cy="10763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600" b="1" i="1" noProof="1" smtClean="0">
                <a:latin typeface="Comic Sans MS" pitchFamily="66" charset="0"/>
              </a:rPr>
              <a:t>Begreper (termer):</a:t>
            </a:r>
            <a:br>
              <a:rPr lang="nb-NO" sz="3600" b="1" i="1" noProof="1" smtClean="0">
                <a:latin typeface="Comic Sans MS" pitchFamily="66" charset="0"/>
              </a:rPr>
            </a:br>
            <a:r>
              <a:rPr lang="nb-NO" sz="3600" b="1" i="1" noProof="1" smtClean="0">
                <a:latin typeface="Comic Sans MS" pitchFamily="66" charset="0"/>
              </a:rPr>
              <a:t>Eiendomsrett og eiendomshjemmel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Negativ og positiv avgrensing: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“Restrettighetene” og “begrensede rettigheter”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Funksjonelt og substansielt eiendomsrettsbegrep,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cfr. dl. § 2-2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Det funksjonelle eiendomsbegreps forbannelse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FFE57-D333-4DBB-A3FD-571E08FE6426}" type="slidenum">
              <a:rPr lang="en-US" smtClean="0"/>
              <a:pPr/>
              <a:t>31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0" y="34925"/>
            <a:ext cx="5646738" cy="14033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b="1" i="1" noProof="1" smtClean="0">
                <a:latin typeface="Comic Sans MS" pitchFamily="66" charset="0"/>
              </a:rPr>
              <a:t>Begreper (termer):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Nordland-dommens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bruk av fraktførerbegrepet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b="1" i="1" noProof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”Vegfraktloven § 27 må forstås slik at den som anses som fraktfører, er ansvarlig direkte overfor eieren av godset.”</a:t>
            </a:r>
          </a:p>
          <a:p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275A427-8131-4C10-90DF-A661951CC5BE}" type="slidenum">
              <a:rPr lang="en-US" smtClean="0"/>
              <a:pPr/>
              <a:t>32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238" y="257175"/>
            <a:ext cx="6621462" cy="11874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b="1" i="1" noProof="1" smtClean="0">
                <a:latin typeface="Comic Sans MS" pitchFamily="66" charset="0"/>
              </a:rPr>
              <a:t>Begreper (termer):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Rt 1955.872 Consul Bratt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sz="3600" b="1" i="1" noProof="1" smtClean="0">
                <a:latin typeface="Comic Sans MS" pitchFamily="66" charset="0"/>
              </a:rPr>
              <a:t>	“Denne </a:t>
            </a:r>
            <a:r>
              <a:rPr lang="nb-NO" sz="3600" b="1" i="1" noProof="1" smtClean="0">
                <a:solidFill>
                  <a:schemeClr val="accent1"/>
                </a:solidFill>
                <a:latin typeface="Comic Sans MS" pitchFamily="66" charset="0"/>
              </a:rPr>
              <a:t>konkrete og nærliggende interesse</a:t>
            </a:r>
            <a:r>
              <a:rPr lang="nb-NO" sz="3600" b="1" i="1" noProof="1" smtClean="0">
                <a:latin typeface="Comic Sans MS" pitchFamily="66" charset="0"/>
              </a:rPr>
              <a:t> knyttet til kabelen bør da erstattes. Det at verkstedets krav etter strømkontrakten er en </a:t>
            </a:r>
            <a:r>
              <a:rPr lang="nb-NO" sz="3600" b="1" i="1" noProof="1" smtClean="0">
                <a:solidFill>
                  <a:schemeClr val="accent1"/>
                </a:solidFill>
                <a:latin typeface="Comic Sans MS" pitchFamily="66" charset="0"/>
              </a:rPr>
              <a:t>obligatorisk fordring</a:t>
            </a:r>
            <a:r>
              <a:rPr lang="nb-NO" sz="3600" b="1" i="1" noProof="1" smtClean="0">
                <a:latin typeface="Comic Sans MS" pitchFamily="66" charset="0"/>
              </a:rPr>
              <a:t> får etter min mening her ingen selvstendig betydning.”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80F13-7262-42F3-8510-7082B250B744}" type="slidenum">
              <a:rPr lang="en-US" smtClean="0"/>
              <a:pPr/>
              <a:t>33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797175" y="30163"/>
            <a:ext cx="3441700" cy="12414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400" b="1" i="1" noProof="1" smtClean="0">
                <a:solidFill>
                  <a:schemeClr val="tx1"/>
                </a:solidFill>
                <a:latin typeface="Comic Sans MS" pitchFamily="66" charset="0"/>
              </a:rPr>
              <a:t>Analyser og synteser</a:t>
            </a:r>
            <a:r>
              <a:rPr lang="nb-NO" sz="2800" b="1" i="1" noProof="1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nb-NO" sz="2800" b="1" i="1" noProof="1" smtClean="0">
                <a:latin typeface="Comic Sans MS" pitchFamily="66" charset="0"/>
              </a:rPr>
              <a:t/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HASB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Dobbeltsuksesjon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962150"/>
            <a:ext cx="6610350" cy="41148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V="1">
            <a:off x="4446588" y="3417888"/>
            <a:ext cx="1549400" cy="6334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4484688" y="4294188"/>
            <a:ext cx="1473200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6096000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EEF938-735B-41A3-BE1C-ED2D5EF427F3}" type="slidenum">
              <a:rPr lang="en-US" smtClean="0"/>
              <a:pPr/>
              <a:t>34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413" y="120650"/>
            <a:ext cx="5776912" cy="14033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solidFill>
                  <a:schemeClr val="tx1"/>
                </a:solidFill>
                <a:latin typeface="Comic Sans MS" pitchFamily="66" charset="0"/>
              </a:rPr>
              <a:t>Analyser og synteser</a:t>
            </a:r>
            <a:r>
              <a:rPr lang="nb-NO" sz="3200" b="1" i="1" noProof="1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nb-NO" sz="3200" b="1" i="1" noProof="1" smtClean="0">
                <a:latin typeface="Comic Sans MS" pitchFamily="66" charset="0"/>
              </a:rPr>
              <a:t/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HASB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Hva om As far hadde solgt?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484688" y="4294188"/>
            <a:ext cx="1471612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094413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3797300" y="3003550"/>
            <a:ext cx="471488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V="1">
            <a:off x="2084388" y="3276600"/>
            <a:ext cx="3883025" cy="6731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4572000" y="3581400"/>
            <a:ext cx="1447800" cy="45720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0C35E1-5CD1-43EE-80F5-6371879B8397}" type="slidenum">
              <a:rPr lang="en-US" smtClean="0"/>
              <a:pPr/>
              <a:t>35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Stiliserte hensyn: Etablerte ordninger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Sedvaner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Hevd, alders tids bruk, og festnet bruk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Handelsbruk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Kontraktspraksis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Passivitet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Lex mercatoria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A82570-5B6F-4B7C-9F11-FA507364A485}" type="slidenum">
              <a:rPr lang="en-US" smtClean="0"/>
              <a:pPr/>
              <a:t>36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Etablerte ordninger: Typetilfeller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Partenes praksis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Kontraktsforhold med særlige tilknytningspunkter (formulerer, parter etc.), ND 1983.309 NV Arica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Tvingende lovgivning, Rt 1973.737 Hamar-Kapp-Fergen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Tredjepersonsvern</a:t>
            </a:r>
            <a:r>
              <a:rPr lang="nb-NO" sz="2800" b="1" i="1" noProof="1" smtClean="0">
                <a:latin typeface="Comic Sans MS" pitchFamily="66" charset="0"/>
              </a:rPr>
              <a:t>, Rt 1966.857 Smågris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73CBAC-D440-4A0F-95B8-120451142CB2}" type="slidenum">
              <a:rPr lang="en-US" smtClean="0"/>
              <a:pPr/>
              <a:t>37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0525" y="31750"/>
            <a:ext cx="5657850" cy="129540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b="1" i="1" noProof="1" smtClean="0">
                <a:latin typeface="Comic Sans MS" pitchFamily="66" charset="0"/>
              </a:rPr>
              <a:t>Etablerte ordninger:</a:t>
            </a:r>
            <a:r>
              <a:rPr lang="nb-NO" sz="2800" b="1" i="1" noProof="1" smtClean="0">
                <a:latin typeface="Comic Sans MS" pitchFamily="66" charset="0"/>
              </a:rPr>
              <a:t/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Kontraktsforhold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med særlige tilknytningspunkter</a:t>
            </a:r>
            <a:endParaRPr lang="nb-NO" sz="3200" b="1" i="1" noProof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2672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 </a:t>
            </a:r>
            <a:r>
              <a:rPr lang="nb-NO" sz="2000" b="1" i="1" noProof="1" smtClean="0">
                <a:latin typeface="Comic Sans MS" pitchFamily="66" charset="0"/>
              </a:rPr>
              <a:t>ND 1983.309 NV Arica</a:t>
            </a:r>
            <a:r>
              <a:rPr lang="nb-NO" sz="2400" b="1" i="1" noProof="1" smtClean="0">
                <a:latin typeface="Comic Sans MS" pitchFamily="66" charset="0"/>
              </a:rPr>
              <a:t>: Skulle en såkalt off-hireklausul etter norsk rett tolkes på bakgrunn av norsk eller engelsk rettspraksis?</a:t>
            </a:r>
          </a:p>
        </p:txBody>
      </p:sp>
      <p:sp>
        <p:nvSpPr>
          <p:cNvPr id="38917" name="Arc 4"/>
          <p:cNvSpPr>
            <a:spLocks/>
          </p:cNvSpPr>
          <p:nvPr/>
        </p:nvSpPr>
        <p:spPr bwMode="auto">
          <a:xfrm>
            <a:off x="6581775" y="3228975"/>
            <a:ext cx="965200" cy="2641600"/>
          </a:xfrm>
          <a:custGeom>
            <a:avLst/>
            <a:gdLst>
              <a:gd name="T0" fmla="*/ 0 w 21599"/>
              <a:gd name="T1" fmla="*/ 2147483647 h 21599"/>
              <a:gd name="T2" fmla="*/ 2147483647 w 21599"/>
              <a:gd name="T3" fmla="*/ 0 h 21599"/>
              <a:gd name="T4" fmla="*/ 2147483647 w 21599"/>
              <a:gd name="T5" fmla="*/ 2147483647 h 21599"/>
              <a:gd name="T6" fmla="*/ 0 60000 65536"/>
              <a:gd name="T7" fmla="*/ 0 60000 65536"/>
              <a:gd name="T8" fmla="*/ 0 60000 65536"/>
              <a:gd name="T9" fmla="*/ 0 w 21599"/>
              <a:gd name="T10" fmla="*/ 0 h 21599"/>
              <a:gd name="T11" fmla="*/ 21599 w 21599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599" fill="none" extrusionOk="0">
                <a:moveTo>
                  <a:pt x="-1" y="21573"/>
                </a:moveTo>
                <a:cubicBezTo>
                  <a:pt x="12" y="9666"/>
                  <a:pt x="9659" y="16"/>
                  <a:pt x="21566" y="-1"/>
                </a:cubicBezTo>
              </a:path>
              <a:path w="21599" h="21599" stroke="0" extrusionOk="0">
                <a:moveTo>
                  <a:pt x="-1" y="21573"/>
                </a:moveTo>
                <a:cubicBezTo>
                  <a:pt x="12" y="9666"/>
                  <a:pt x="9659" y="16"/>
                  <a:pt x="21566" y="-1"/>
                </a:cubicBezTo>
                <a:lnTo>
                  <a:pt x="21599" y="21599"/>
                </a:lnTo>
                <a:close/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2220913" y="3441700"/>
            <a:ext cx="739775" cy="4318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1358900" y="3781425"/>
            <a:ext cx="7778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1800" b="1" i="0">
                <a:latin typeface="Times" pitchFamily="18" charset="0"/>
              </a:rPr>
              <a:t>Japan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6769100" y="4162425"/>
            <a:ext cx="11842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1800" b="1" i="0">
                <a:latin typeface="Times" pitchFamily="18" charset="0"/>
              </a:rPr>
              <a:t>California</a:t>
            </a:r>
          </a:p>
        </p:txBody>
      </p:sp>
      <p:sp>
        <p:nvSpPr>
          <p:cNvPr id="38921" name="Line 8"/>
          <p:cNvSpPr>
            <a:spLocks noChangeShapeType="1"/>
          </p:cNvSpPr>
          <p:nvPr/>
        </p:nvSpPr>
        <p:spPr bwMode="auto">
          <a:xfrm>
            <a:off x="3060700" y="3671888"/>
            <a:ext cx="3709988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F59432-11DB-439C-B3A2-F370FCA3FC67}" type="slidenum">
              <a:rPr lang="en-US" smtClean="0"/>
              <a:pPr/>
              <a:t>38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821737" cy="10763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600" b="1" i="1" noProof="1" smtClean="0">
                <a:latin typeface="Comic Sans MS" pitchFamily="66" charset="0"/>
              </a:rPr>
              <a:t>Etablerte ordninger: </a:t>
            </a:r>
            <a:br>
              <a:rPr lang="nb-NO" sz="3600" b="1" i="1" noProof="1" smtClean="0">
                <a:latin typeface="Comic Sans MS" pitchFamily="66" charset="0"/>
              </a:rPr>
            </a:br>
            <a:r>
              <a:rPr lang="nb-NO" sz="3600" b="1" i="1" noProof="1" smtClean="0">
                <a:latin typeface="Comic Sans MS" pitchFamily="66" charset="0"/>
              </a:rPr>
              <a:t>Assurandørens </a:t>
            </a:r>
            <a:r>
              <a:rPr lang="nb-NO" sz="3600" b="1" i="1" smtClean="0">
                <a:latin typeface="Comic Sans MS" pitchFamily="66" charset="0"/>
              </a:rPr>
              <a:t>usjødyktighetsinnsigelse</a:t>
            </a:r>
            <a:endParaRPr lang="nb-NO" sz="3200" b="1" i="1" noProof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905000"/>
            <a:ext cx="8580438" cy="4114800"/>
          </a:xfrm>
          <a:noFill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 Rt 1973.737 Hamar-Kapp-Fergen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smtClean="0">
                <a:latin typeface="Comic Sans MS" pitchFamily="66" charset="0"/>
              </a:rPr>
              <a:t>… </a:t>
            </a:r>
            <a:r>
              <a:rPr lang="nb-NO" b="1" i="1" u="sng" noProof="1" smtClean="0">
                <a:latin typeface="Comic Sans MS" pitchFamily="66" charset="0"/>
              </a:rPr>
              <a:t>innskrenke</a:t>
            </a:r>
            <a:r>
              <a:rPr lang="nb-NO" b="1" i="1" noProof="1" smtClean="0">
                <a:latin typeface="Comic Sans MS" pitchFamily="66" charset="0"/>
              </a:rPr>
              <a:t> området for forsikringsavtalelovens § 20, som er gitt til beskyttelse av forsikringstakernes interesser</a:t>
            </a:r>
            <a:endParaRPr lang="nb-NO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smtClean="0">
                <a:latin typeface="Comic Sans MS" pitchFamily="66" charset="0"/>
              </a:rPr>
              <a:t>… </a:t>
            </a:r>
            <a:r>
              <a:rPr lang="nb-NO" b="1" i="1" noProof="1" smtClean="0">
                <a:latin typeface="Comic Sans MS" pitchFamily="66" charset="0"/>
              </a:rPr>
              <a:t>overbevisende uttrykk for det de </a:t>
            </a:r>
            <a:r>
              <a:rPr lang="nb-NO" b="1" i="1" u="sng" noProof="1" smtClean="0">
                <a:latin typeface="Comic Sans MS" pitchFamily="66" charset="0"/>
              </a:rPr>
              <a:t>interessegrupper</a:t>
            </a:r>
            <a:r>
              <a:rPr lang="nb-NO" b="1" i="1" noProof="1" smtClean="0">
                <a:latin typeface="Comic Sans MS" pitchFamily="66" charset="0"/>
              </a:rPr>
              <a:t> som berøres av forholdet har ansett riktig og lovlig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960F54-CF3C-4E2F-BDCD-5A77DD1DAAFF}" type="slidenum">
              <a:rPr lang="en-US" smtClean="0"/>
              <a:pPr/>
              <a:t>39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407988"/>
            <a:ext cx="8029575" cy="8572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kumimoji="0" lang="nb-NO" sz="2800" b="1" i="1" noProof="1" smtClean="0">
                <a:latin typeface="Comic Sans MS" pitchFamily="66" charset="0"/>
              </a:rPr>
              <a:t>Rt 1966.857 Smågris</a:t>
            </a:r>
            <a:br>
              <a:rPr kumimoji="0" lang="nb-NO" sz="2800" b="1" i="1" noProof="1" smtClean="0">
                <a:latin typeface="Comic Sans MS" pitchFamily="66" charset="0"/>
              </a:rPr>
            </a:br>
            <a:r>
              <a:rPr kumimoji="0" lang="nb-NO" sz="2800" b="1" i="1" noProof="1" smtClean="0">
                <a:latin typeface="Comic Sans MS" pitchFamily="66" charset="0"/>
              </a:rPr>
              <a:t>Praksis gjorde at eiendomsforbehold sto seg </a:t>
            </a:r>
            <a:endParaRPr kumimoji="0" lang="nb-NO" sz="2800" b="1" i="1" noProof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39150" cy="4286250"/>
          </a:xfrm>
          <a:noFill/>
        </p:spPr>
        <p:txBody>
          <a:bodyPr lIns="90487" tIns="44450" rIns="90487" bIns="44450"/>
          <a:lstStyle/>
          <a:p>
            <a:pPr>
              <a:buFontTx/>
              <a:buChar char="o"/>
            </a:pPr>
            <a:r>
              <a:rPr lang="nb-NO" sz="3400" b="1" i="1" smtClean="0">
                <a:latin typeface="Comic Sans MS" pitchFamily="66" charset="0"/>
              </a:rPr>
              <a:t>Fast praksis</a:t>
            </a:r>
          </a:p>
          <a:p>
            <a:pPr>
              <a:buFontTx/>
              <a:buChar char="o"/>
            </a:pPr>
            <a:r>
              <a:rPr lang="nb-NO" sz="3400" b="1" i="1" smtClean="0">
                <a:latin typeface="Comic Sans MS" pitchFamily="66" charset="0"/>
              </a:rPr>
              <a:t>Enslydende formularer</a:t>
            </a:r>
          </a:p>
          <a:p>
            <a:pPr>
              <a:buFontTx/>
              <a:buChar char="o"/>
            </a:pPr>
            <a:r>
              <a:rPr lang="nb-NO" sz="3400" b="1" i="1" u="sng" smtClean="0">
                <a:latin typeface="Comic Sans MS" pitchFamily="66" charset="0"/>
              </a:rPr>
              <a:t>Andre kreditorer</a:t>
            </a:r>
            <a:r>
              <a:rPr lang="nb-NO" sz="3400" b="1" i="1" smtClean="0">
                <a:latin typeface="Comic Sans MS" pitchFamily="66" charset="0"/>
              </a:rPr>
              <a:t> kjente til klausulene og måtte regne med dem</a:t>
            </a:r>
          </a:p>
          <a:p>
            <a:pPr>
              <a:buFontTx/>
              <a:buChar char="o"/>
            </a:pPr>
            <a:r>
              <a:rPr lang="nb-NO" sz="3400" b="1" i="1" u="sng" smtClean="0">
                <a:latin typeface="Comic Sans MS" pitchFamily="66" charset="0"/>
              </a:rPr>
              <a:t>Selgerne</a:t>
            </a:r>
            <a:r>
              <a:rPr lang="nb-NO" sz="3400" b="1" i="1" smtClean="0">
                <a:latin typeface="Comic Sans MS" pitchFamily="66" charset="0"/>
              </a:rPr>
              <a:t> stolte på kontraktene</a:t>
            </a:r>
          </a:p>
          <a:p>
            <a:pPr>
              <a:buFontTx/>
              <a:buChar char="o"/>
            </a:pPr>
            <a:r>
              <a:rPr lang="nb-NO" sz="3400" b="1" i="1" smtClean="0">
                <a:latin typeface="Comic Sans MS" pitchFamily="66" charset="0"/>
              </a:rPr>
              <a:t>Fast innarbeidet ordning. Sedvanerett?</a:t>
            </a:r>
            <a:endParaRPr lang="nb-NO" sz="3400" b="1" i="1" noProof="1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nb-NO" sz="3400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noProof="1" smtClean="0">
                <a:latin typeface="Comic Sans MS" pitchFamily="66" charset="0"/>
              </a:rPr>
              <a:t>men…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4313" y="2000250"/>
            <a:ext cx="8178800" cy="4210050"/>
          </a:xfrm>
        </p:spPr>
        <p:txBody>
          <a:bodyPr/>
          <a:lstStyle/>
          <a:p>
            <a:r>
              <a:rPr lang="nb-NO" b="1" i="1" smtClean="0">
                <a:latin typeface="Comic Sans MS" pitchFamily="66" charset="0"/>
              </a:rPr>
              <a:t>Praktisk behov</a:t>
            </a:r>
          </a:p>
          <a:p>
            <a:r>
              <a:rPr lang="nb-NO" b="1" i="1" smtClean="0">
                <a:latin typeface="Comic Sans MS" pitchFamily="66" charset="0"/>
              </a:rPr>
              <a:t>Sikringspant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8236A9-2E55-4B3A-A591-C90782354559}" type="slidenum">
              <a:rPr lang="en-US" smtClean="0"/>
              <a:pPr/>
              <a:t>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noProof="1" smtClean="0">
                <a:latin typeface="Comic Sans MS" pitchFamily="66" charset="0"/>
              </a:rPr>
              <a:t>Eksempel II: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Gjorte pantebrev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4313" y="2000250"/>
            <a:ext cx="8178800" cy="4210050"/>
          </a:xfrm>
        </p:spPr>
        <p:txBody>
          <a:bodyPr/>
          <a:lstStyle/>
          <a:p>
            <a:r>
              <a:rPr lang="nb-NO" b="1" i="1" smtClean="0">
                <a:latin typeface="Comic Sans MS" pitchFamily="66" charset="0"/>
              </a:rPr>
              <a:t>Hva det er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Gjorte obligasjoner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Dagens praksis</a:t>
            </a:r>
          </a:p>
          <a:p>
            <a:r>
              <a:rPr lang="nb-NO" b="1" i="1" smtClean="0">
                <a:latin typeface="Comic Sans MS" pitchFamily="66" charset="0"/>
              </a:rPr>
              <a:t>Hvor det kan spille en rolle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Pantel § 1-5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Tvfl § 11-2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Effektivitetsdoktrinen</a:t>
            </a:r>
          </a:p>
          <a:p>
            <a:r>
              <a:rPr lang="nb-NO" b="1" i="1" smtClean="0">
                <a:latin typeface="Comic Sans MS" pitchFamily="66" charset="0"/>
              </a:rPr>
              <a:t>Bør formen spille en rolle?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E3D8E-5AC1-47FF-8CDD-AB0483A4A973}" type="slidenum">
              <a:rPr lang="en-US" smtClean="0"/>
              <a:pPr/>
              <a:t>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010EB3-D59A-4C4A-9982-425393876748}" type="slidenum">
              <a:rPr lang="en-US" smtClean="0"/>
              <a:pPr/>
              <a:t>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Metode som fag og ferdighet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Kan man gjøre rettskildeobservasjoner når man ikke kan faget?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Argumenterer man bra når en kan rettskildelæren?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Argumentene henter en der man finner dem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2DD7CC4-365A-4999-BF76-BE8211C82651}" type="slidenum">
              <a:rPr lang="en-US" smtClean="0"/>
              <a:pPr/>
              <a:t>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 “Privatrettslig metode”?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3600" b="1" i="1" noProof="1" smtClean="0">
                <a:latin typeface="Comic Sans MS" pitchFamily="66" charset="0"/>
              </a:rPr>
              <a:t>Metoden er i prinsippet den samme i offentlig og privat rett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3600" b="1" i="1" noProof="1" smtClean="0">
                <a:latin typeface="Comic Sans MS" pitchFamily="66" charset="0"/>
              </a:rPr>
              <a:t>Holdninger til metode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3600" b="1" i="1" noProof="1" smtClean="0">
                <a:latin typeface="Comic Sans MS" pitchFamily="66" charset="0"/>
              </a:rPr>
              <a:t>Balansen mellom rettens styrende og konfliktløsende elementer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770FB8-D3FE-4402-942D-59F80B69A867}" type="slidenum">
              <a:rPr lang="en-US" smtClean="0"/>
              <a:pPr/>
              <a:t>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Eckhoffs “typer av rettskildefaktorer”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2100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Lovtekster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Lovforarbeider, annet bakgrunnsstoff og etterfølgende lovgiveruttalelser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Rettspraksis (dvs. domstolenes praksis)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Andre myndigheters praksis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Privates praksis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Rettsoppfatninger (særlig i juridisk litteratur)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Reelle hensyn (vurderinger av resultatets godhet)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3B7548-3F6B-44EB-A4C0-718532FBA18A}" type="slidenum">
              <a:rPr lang="en-US" smtClean="0"/>
              <a:pPr/>
              <a:t>9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Rang, relevans og vekt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Drøftingsrekkefølge</a:t>
            </a:r>
            <a:endParaRPr lang="nb-NO" sz="28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Hva bør være den ledende rettskilden i saken?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Plassering/ ekskludering av odde elementer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Voldgift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Avtaler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Fremmed rett, særlig ved harmonisert lovgivning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ndard utforming">
      <a:majorFont>
        <a:latin typeface="Sand"/>
        <a:ea typeface=""/>
        <a:cs typeface=""/>
      </a:majorFont>
      <a:minorFont>
        <a:latin typeface="S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andard utform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809</Words>
  <Application>Microsoft Office PowerPoint</Application>
  <PresentationFormat>On-screen Show (4:3)</PresentationFormat>
  <Paragraphs>274</Paragraphs>
  <Slides>39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Standard utforming</vt:lpstr>
      <vt:lpstr>Picture</vt:lpstr>
      <vt:lpstr>Privatrettslig metode</vt:lpstr>
      <vt:lpstr>Eksempel I: Rt 1998 268 Dorian Grey</vt:lpstr>
      <vt:lpstr>Høyesteretts løsning:</vt:lpstr>
      <vt:lpstr>men…</vt:lpstr>
      <vt:lpstr>Eksempel II: Gjorte pantebrev</vt:lpstr>
      <vt:lpstr>Metode som fag og ferdighet</vt:lpstr>
      <vt:lpstr> “Privatrettslig metode”?</vt:lpstr>
      <vt:lpstr>Eckhoffs “typer av rettskildefaktorer”</vt:lpstr>
      <vt:lpstr>Rang, relevans og vekt</vt:lpstr>
      <vt:lpstr>Reelle hensyn, etc.</vt:lpstr>
      <vt:lpstr>Rettsøkonomi som relle hensyn</vt:lpstr>
      <vt:lpstr>Reelle hensyn ved regelanvendelse: Regelen om at kontrakter (bare) gjelder mellom partene</vt:lpstr>
      <vt:lpstr>Reelle hensyn ved regelanvendelse: Nordland-dommen</vt:lpstr>
      <vt:lpstr>Reelle hensyn ved regelanvendelse: Veidekke-dommen – generelt om direktekrav</vt:lpstr>
      <vt:lpstr>Reelle hensyn ved regelanvendelse: Veidekke-dommen – konkret om “subrogasjon” i denne saken:</vt:lpstr>
      <vt:lpstr>Direktekrav –  noen metodiske refleksjoner</vt:lpstr>
      <vt:lpstr>Reelle hensyn som grunnlag for å etablere en regel: Løsørekjøpers rettsvern i selgers konkurs</vt:lpstr>
      <vt:lpstr>Reelle hensyn som realiteten i saken: Eksempler</vt:lpstr>
      <vt:lpstr>Aksjeselskap som fiksjon:  Ansvarsgjennombrudd</vt:lpstr>
      <vt:lpstr>Den økonomiske virkningen avgjørende? Fremleie av bruksrett</vt:lpstr>
      <vt:lpstr>”i realiteten”: Panteloven § 3-22(2)</vt:lpstr>
      <vt:lpstr>Rt 2001 232 – restverdileasing</vt:lpstr>
      <vt:lpstr>Hvem er den virkelige eier?  Rt 1935 981 Bygland</vt:lpstr>
      <vt:lpstr>Dommer om å ta faktum slik det er:</vt:lpstr>
      <vt:lpstr>Reelle hensyn som realiteten i saken: Regel eller faktum?</vt:lpstr>
      <vt:lpstr>Reelle hensyn som realiteten i saken: Oppsummering</vt:lpstr>
      <vt:lpstr>Begrepsbruk, begrepsdannelse og virkelighetsoppfatning</vt:lpstr>
      <vt:lpstr>Opplegget videre om begreper og virkelighetsoppfatninger</vt:lpstr>
      <vt:lpstr>Begreper (termer)</vt:lpstr>
      <vt:lpstr>Begreper (termer): Eiendomsrett og eiendomshjemmel</vt:lpstr>
      <vt:lpstr>Begreper (termer): Nordland-dommens bruk av fraktførerbegrepet</vt:lpstr>
      <vt:lpstr>Begreper (termer): Rt 1955.872 Consul Bratt</vt:lpstr>
      <vt:lpstr>Analyser og synteser: HASB Dobbeltsuksesjon</vt:lpstr>
      <vt:lpstr>Analyser og synteser: HASB Hva om As far hadde solgt?</vt:lpstr>
      <vt:lpstr>Stiliserte hensyn: Etablerte ordninger</vt:lpstr>
      <vt:lpstr>Etablerte ordninger: Typetilfeller</vt:lpstr>
      <vt:lpstr>Etablerte ordninger: Kontraktsforhold med særlige tilknytningspunkter</vt:lpstr>
      <vt:lpstr>Etablerte ordninger:  Assurandørens usjødyktighetsinnsigelse</vt:lpstr>
      <vt:lpstr>Rt 1966.857 Smågris Praksis gjorde at eiendomsforbehold sto seg 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Erik Røsæg</dc:creator>
  <cp:lastModifiedBy>Erik Røsæg</cp:lastModifiedBy>
  <cp:revision>52</cp:revision>
  <cp:lastPrinted>2002-09-03T13:41:42Z</cp:lastPrinted>
  <dcterms:created xsi:type="dcterms:W3CDTF">2002-09-03T14:08:15Z</dcterms:created>
  <dcterms:modified xsi:type="dcterms:W3CDTF">2011-01-21T09:19:39Z</dcterms:modified>
</cp:coreProperties>
</file>