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1" r:id="rId2"/>
    <p:sldMasterId id="2147483665" r:id="rId3"/>
    <p:sldMasterId id="2147483667" r:id="rId4"/>
    <p:sldMasterId id="2147483669" r:id="rId5"/>
    <p:sldMasterId id="2147483671" r:id="rId6"/>
    <p:sldMasterId id="2147483673" r:id="rId7"/>
  </p:sldMasterIdLst>
  <p:notesMasterIdLst>
    <p:notesMasterId r:id="rId68"/>
  </p:notesMasterIdLst>
  <p:handoutMasterIdLst>
    <p:handoutMasterId r:id="rId69"/>
  </p:handoutMasterIdLst>
  <p:sldIdLst>
    <p:sldId id="256" r:id="rId8"/>
    <p:sldId id="324" r:id="rId9"/>
    <p:sldId id="325" r:id="rId10"/>
    <p:sldId id="257" r:id="rId11"/>
    <p:sldId id="273" r:id="rId12"/>
    <p:sldId id="262" r:id="rId13"/>
    <p:sldId id="263" r:id="rId14"/>
    <p:sldId id="261" r:id="rId15"/>
    <p:sldId id="264" r:id="rId16"/>
    <p:sldId id="272" r:id="rId17"/>
    <p:sldId id="268" r:id="rId18"/>
    <p:sldId id="269" r:id="rId19"/>
    <p:sldId id="274" r:id="rId20"/>
    <p:sldId id="270" r:id="rId21"/>
    <p:sldId id="271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330" r:id="rId32"/>
    <p:sldId id="285" r:id="rId33"/>
    <p:sldId id="286" r:id="rId34"/>
    <p:sldId id="287" r:id="rId35"/>
    <p:sldId id="322" r:id="rId36"/>
    <p:sldId id="334" r:id="rId37"/>
    <p:sldId id="289" r:id="rId38"/>
    <p:sldId id="290" r:id="rId39"/>
    <p:sldId id="291" r:id="rId40"/>
    <p:sldId id="295" r:id="rId41"/>
    <p:sldId id="296" r:id="rId42"/>
    <p:sldId id="297" r:id="rId43"/>
    <p:sldId id="298" r:id="rId44"/>
    <p:sldId id="299" r:id="rId45"/>
    <p:sldId id="326" r:id="rId46"/>
    <p:sldId id="332" r:id="rId47"/>
    <p:sldId id="309" r:id="rId48"/>
    <p:sldId id="310" r:id="rId49"/>
    <p:sldId id="311" r:id="rId50"/>
    <p:sldId id="312" r:id="rId51"/>
    <p:sldId id="327" r:id="rId52"/>
    <p:sldId id="328" r:id="rId53"/>
    <p:sldId id="313" r:id="rId54"/>
    <p:sldId id="314" r:id="rId55"/>
    <p:sldId id="331" r:id="rId56"/>
    <p:sldId id="303" r:id="rId57"/>
    <p:sldId id="304" r:id="rId58"/>
    <p:sldId id="305" r:id="rId59"/>
    <p:sldId id="306" r:id="rId60"/>
    <p:sldId id="308" r:id="rId61"/>
    <p:sldId id="307" r:id="rId62"/>
    <p:sldId id="300" r:id="rId63"/>
    <p:sldId id="329" r:id="rId64"/>
    <p:sldId id="301" r:id="rId65"/>
    <p:sldId id="302" r:id="rId66"/>
    <p:sldId id="333" r:id="rId67"/>
  </p:sldIdLst>
  <p:sldSz cx="9144000" cy="6858000" type="screen4x3"/>
  <p:notesSz cx="6794500" cy="99314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g 1" id="{9BF07F2F-A3B5-44F9-AC80-580FA2349C4D}">
          <p14:sldIdLst>
            <p14:sldId id="256"/>
            <p14:sldId id="324"/>
            <p14:sldId id="325"/>
            <p14:sldId id="257"/>
            <p14:sldId id="273"/>
            <p14:sldId id="262"/>
            <p14:sldId id="263"/>
            <p14:sldId id="261"/>
            <p14:sldId id="264"/>
            <p14:sldId id="272"/>
          </p14:sldIdLst>
        </p14:section>
        <p14:section name="Dag 2" id="{C5675F43-38C7-45B7-AF81-8848B66BC985}">
          <p14:sldIdLst>
            <p14:sldId id="268"/>
            <p14:sldId id="269"/>
            <p14:sldId id="274"/>
            <p14:sldId id="270"/>
            <p14:sldId id="271"/>
            <p14:sldId id="275"/>
            <p14:sldId id="277"/>
            <p14:sldId id="278"/>
          </p14:sldIdLst>
        </p14:section>
        <p14:section name="Dag 3" id="{00651928-D843-4B4B-AB49-E34FEBD22945}">
          <p14:sldIdLst>
            <p14:sldId id="279"/>
            <p14:sldId id="280"/>
            <p14:sldId id="281"/>
            <p14:sldId id="282"/>
          </p14:sldIdLst>
        </p14:section>
        <p14:section name="Dag 4" id="{64F8AE7B-99A6-4F7E-A7B0-4190C5BCAD63}">
          <p14:sldIdLst>
            <p14:sldId id="283"/>
          </p14:sldIdLst>
        </p14:section>
        <p14:section name="Dag 5" id="{771F41FA-AC5C-40A2-B035-A5FC7A807F65}">
          <p14:sldIdLst>
            <p14:sldId id="284"/>
            <p14:sldId id="330"/>
          </p14:sldIdLst>
        </p14:section>
        <p14:section name="Dag 6" id="{2BCF15A1-577C-44BC-AB17-E352F28C9977}">
          <p14:sldIdLst>
            <p14:sldId id="285"/>
          </p14:sldIdLst>
        </p14:section>
        <p14:section name="Dag 7" id="{CE65076C-0063-4850-BB13-CA50049C8EA9}">
          <p14:sldIdLst>
            <p14:sldId id="286"/>
            <p14:sldId id="287"/>
            <p14:sldId id="322"/>
            <p14:sldId id="334"/>
          </p14:sldIdLst>
        </p14:section>
        <p14:section name="Dag 8" id="{8F38E12C-D1E4-4542-9C9F-0AF178E2F761}">
          <p14:sldIdLst>
            <p14:sldId id="289"/>
            <p14:sldId id="290"/>
            <p14:sldId id="291"/>
            <p14:sldId id="295"/>
          </p14:sldIdLst>
        </p14:section>
        <p14:section name="Dag 9" id="{198B21A2-3842-4DCB-8190-7F6BB37FD866}">
          <p14:sldIdLst>
            <p14:sldId id="296"/>
            <p14:sldId id="297"/>
            <p14:sldId id="298"/>
            <p14:sldId id="299"/>
            <p14:sldId id="326"/>
          </p14:sldIdLst>
        </p14:section>
        <p14:section name="Dag 12" id="{4FBC2771-15D6-450E-97FF-1716A76FF8B9}">
          <p14:sldIdLst>
            <p14:sldId id="332"/>
            <p14:sldId id="309"/>
            <p14:sldId id="310"/>
            <p14:sldId id="311"/>
            <p14:sldId id="312"/>
            <p14:sldId id="327"/>
            <p14:sldId id="328"/>
            <p14:sldId id="313"/>
            <p14:sldId id="314"/>
          </p14:sldIdLst>
        </p14:section>
        <p14:section name="Dag 10" id="{249BC445-04CF-4388-BB04-2BB59647CBB0}">
          <p14:sldIdLst>
            <p14:sldId id="331"/>
            <p14:sldId id="303"/>
            <p14:sldId id="304"/>
            <p14:sldId id="305"/>
            <p14:sldId id="306"/>
            <p14:sldId id="308"/>
            <p14:sldId id="307"/>
            <p14:sldId id="300"/>
            <p14:sldId id="329"/>
            <p14:sldId id="301"/>
            <p14:sldId id="302"/>
          </p14:sldIdLst>
        </p14:section>
        <p14:section name="Avslutnng" id="{DF62E278-AA75-4FF7-9860-BA1B4836284E}">
          <p14:sldIdLst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391" autoAdjust="0"/>
  </p:normalViewPr>
  <p:slideViewPr>
    <p:cSldViewPr>
      <p:cViewPr varScale="1">
        <p:scale>
          <a:sx n="64" d="100"/>
          <a:sy n="64" d="100"/>
        </p:scale>
        <p:origin x="51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26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FCCB48-DE98-434E-B5FF-52D1C90A179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3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7A2F6-5AC0-4989-8DA9-09B6B756BBF9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23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95520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9836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80915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9877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20992-93C8-4810-B421-1696DD13C93A}" type="slidenum">
              <a:rPr lang="nn-NO" smtClean="0"/>
              <a:pPr/>
              <a:t>6</a:t>
            </a:fld>
            <a:endParaRPr lang="nn-NO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865188"/>
            <a:ext cx="4643438" cy="348297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845B5-8A64-4EEB-A3FB-59F0CB1736F3}" type="slidenum">
              <a:rPr lang="nn-NO" smtClean="0"/>
              <a:pPr/>
              <a:t>7</a:t>
            </a:fld>
            <a:endParaRPr lang="nn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865188"/>
            <a:ext cx="4643438" cy="3482975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6113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56514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A62C6-9BEC-4421-B5D2-3A28BE840BFB}" type="slidenum">
              <a:rPr lang="nn-NO" smtClean="0"/>
              <a:pPr>
                <a:defRPr/>
              </a:pPr>
              <a:t>31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84062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A62C6-9BEC-4421-B5D2-3A28BE840BFB}" type="slidenum">
              <a:rPr lang="nn-NO" smtClean="0"/>
              <a:pPr>
                <a:defRPr/>
              </a:pPr>
              <a:t>32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773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75454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3395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43650"/>
            <a:ext cx="19304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fld id="{E08C94B9-BC33-4386-A7F5-A3CC83FB7ED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295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06A57-C0A4-44BC-8415-54662A157D6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429D6-7FDA-4F97-9741-DBE666F9D98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8B31-F2AA-468C-B742-30BC43CAB9D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045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6630-74ED-492A-B0CB-2DA30444C895}" type="datetimeFigureOut">
              <a:rPr lang="nb-NO" smtClean="0"/>
              <a:t>07.02.2019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BD98-132E-467A-B43F-0B559CFD20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56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755FC8-E602-4BDE-99C4-A98465FA4BB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1256AE-24B3-48A1-A161-5EA0F5672DA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B1C59D-9981-4D8A-9BFB-CD92A6E062BF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D789FD-E783-4D49-BAD3-AF9DD1E79364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51F52-0099-4086-80BF-39D6F617DE97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78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olk.uio.no/erikro/WWW/Ressursside%20dynamisk%20tingsrett/Dynamisk%20tingsrett%20ressurser.html#skjema" TargetMode="Externa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olk.uio.no/erikro/WWW/Ressursside%20dynamisk%20tingsrett/Dynamisk%20tingsrett%20ressurs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rik.rosag@jus.uio.no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folk.uio.no/erikro/WWW/disposisjoner/formularer/formularer.html" TargetMode="Externa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dirty="0" smtClean="0"/>
              <a:t>Dynamisk tingsrett </a:t>
            </a:r>
            <a:endParaRPr lang="nb-NO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2881312"/>
          </a:xfrm>
        </p:spPr>
        <p:txBody>
          <a:bodyPr/>
          <a:lstStyle/>
          <a:p>
            <a:r>
              <a:rPr lang="nb-NO" dirty="0"/>
              <a:t>Professor Erik Røsæg</a:t>
            </a:r>
          </a:p>
          <a:p>
            <a:r>
              <a:rPr lang="nb-NO" dirty="0" smtClean="0"/>
              <a:t>erik.rosag@jus.uio.no</a:t>
            </a:r>
            <a:endParaRPr lang="nb-NO" dirty="0"/>
          </a:p>
          <a:p>
            <a:r>
              <a:rPr lang="nb-NO" dirty="0" smtClean="0"/>
              <a:t>folk.uio.no/</a:t>
            </a:r>
            <a:r>
              <a:rPr lang="nb-NO" dirty="0" err="1" smtClean="0"/>
              <a:t>erikro</a:t>
            </a:r>
            <a:endParaRPr lang="nb-NO" dirty="0" smtClean="0"/>
          </a:p>
          <a:p>
            <a:r>
              <a:rPr lang="nb-NO" dirty="0" smtClean="0"/>
              <a:t>http://doodle.com/erikro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erikro_adm\Desktop\Emneforelesninger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88640"/>
            <a:ext cx="10189154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093296"/>
            <a:ext cx="455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 smtClean="0">
                <a:hlinkClick r:id="rId3"/>
              </a:rPr>
              <a:t>Dette og flere skjemaer på ressurssiden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14175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effectLst/>
              </a:rPr>
              <a:t>Ting og ikke-ting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Forskjellige typer ting</a:t>
            </a:r>
          </a:p>
          <a:p>
            <a:r>
              <a:rPr lang="nb-NO" dirty="0" smtClean="0"/>
              <a:t>Fordringer</a:t>
            </a:r>
          </a:p>
          <a:p>
            <a:r>
              <a:rPr lang="nb-NO" dirty="0" err="1" smtClean="0"/>
              <a:t>Immaterialrettigheter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(«</a:t>
            </a:r>
            <a:r>
              <a:rPr lang="nb-NO" dirty="0" err="1" smtClean="0"/>
              <a:t>intellectual</a:t>
            </a:r>
            <a:r>
              <a:rPr lang="nb-NO" dirty="0" smtClean="0"/>
              <a:t> </a:t>
            </a:r>
            <a:r>
              <a:rPr lang="nb-NO" dirty="0" err="1" smtClean="0"/>
              <a:t>property</a:t>
            </a:r>
            <a:r>
              <a:rPr lang="nb-NO" dirty="0" smtClean="0"/>
              <a:t>»)</a:t>
            </a:r>
          </a:p>
          <a:p>
            <a:r>
              <a:rPr lang="nb-NO" dirty="0" smtClean="0"/>
              <a:t>Arbeidsavtaler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609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effectLst/>
                <a:latin typeface="+mj-lt"/>
                <a:ea typeface="+mj-ea"/>
                <a:cs typeface="+mj-cs"/>
              </a:rPr>
              <a:t>Formål med</a:t>
            </a:r>
            <a:r>
              <a:rPr kumimoji="1" lang="nb-NO" sz="4000" b="1" i="1" dirty="0" smtClean="0">
                <a:effectLst/>
              </a:rPr>
              <a:t> rettsvernsreglene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Styrke legitimasjon</a:t>
            </a:r>
          </a:p>
          <a:p>
            <a:r>
              <a:rPr lang="nb-NO" dirty="0" smtClean="0"/>
              <a:t>Unngå kreditorsvik</a:t>
            </a:r>
            <a:br>
              <a:rPr lang="nb-NO" dirty="0" smtClean="0"/>
            </a:br>
            <a:r>
              <a:rPr lang="nb-NO" dirty="0" smtClean="0"/>
              <a:t>(</a:t>
            </a:r>
            <a:r>
              <a:rPr lang="nb-NO" dirty="0" err="1" smtClean="0"/>
              <a:t>notoritetsehensynet</a:t>
            </a:r>
            <a:r>
              <a:rPr lang="nb-NO" dirty="0" smtClean="0"/>
              <a:t>)</a:t>
            </a:r>
          </a:p>
          <a:p>
            <a:r>
              <a:rPr lang="nb-NO" dirty="0" smtClean="0"/>
              <a:t>Publisitet</a:t>
            </a:r>
          </a:p>
        </p:txBody>
      </p:sp>
    </p:spTree>
    <p:extLst>
      <p:ext uri="{BB962C8B-B14F-4D97-AF65-F5344CB8AC3E}">
        <p14:creationId xmlns:p14="http://schemas.microsoft.com/office/powerpoint/2010/main" val="106265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Faktisk troverdighet</a:t>
            </a:r>
          </a:p>
          <a:p>
            <a:r>
              <a:rPr lang="nb-NO" dirty="0" smtClean="0"/>
              <a:t>Troverdighet og legitimasjon</a:t>
            </a:r>
          </a:p>
          <a:p>
            <a:r>
              <a:rPr lang="nb-NO" dirty="0" smtClean="0"/>
              <a:t>Positiv troverdighet</a:t>
            </a:r>
          </a:p>
          <a:p>
            <a:r>
              <a:rPr lang="nb-NO" dirty="0" smtClean="0"/>
              <a:t>Negativ troverdighet</a:t>
            </a:r>
          </a:p>
          <a:p>
            <a:r>
              <a:rPr lang="nb-NO" dirty="0" smtClean="0"/>
              <a:t>Den gode sirkelen</a:t>
            </a:r>
          </a:p>
        </p:txBody>
      </p:sp>
    </p:spTree>
    <p:extLst>
      <p:ext uri="{BB962C8B-B14F-4D97-AF65-F5344CB8AC3E}">
        <p14:creationId xmlns:p14="http://schemas.microsoft.com/office/powerpoint/2010/main" val="325507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effectLst/>
              </a:rPr>
              <a:t>Hva er en god rettsvernakt?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Klar</a:t>
            </a:r>
          </a:p>
          <a:p>
            <a:r>
              <a:rPr lang="nb-NO" dirty="0" smtClean="0"/>
              <a:t>Enkel</a:t>
            </a:r>
          </a:p>
          <a:p>
            <a:r>
              <a:rPr lang="nb-NO" dirty="0" smtClean="0"/>
              <a:t>Billig</a:t>
            </a:r>
          </a:p>
          <a:p>
            <a:r>
              <a:rPr lang="nb-NO" dirty="0" smtClean="0"/>
              <a:t>Entydig</a:t>
            </a:r>
          </a:p>
          <a:p>
            <a:r>
              <a:rPr lang="nb-NO" dirty="0" smtClean="0"/>
              <a:t>Kan bare gjøres én gang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120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cap="none" dirty="0" smtClean="0">
                <a:effectLst/>
              </a:rPr>
              <a:t>Kreves det hjemmel for ekstinksjon?</a:t>
            </a:r>
            <a:endParaRPr lang="nb-NO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964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Posisjonene som er i konflikt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r>
              <a:rPr lang="nb-NO" sz="3600" dirty="0" err="1" smtClean="0"/>
              <a:t>Kontraktsrettigheter</a:t>
            </a:r>
            <a:endParaRPr lang="nb-NO" sz="3600" dirty="0"/>
          </a:p>
          <a:p>
            <a:r>
              <a:rPr lang="nb-NO" sz="3600" dirty="0" smtClean="0"/>
              <a:t>Erverv </a:t>
            </a:r>
            <a:r>
              <a:rPr lang="nb-NO" sz="3600" dirty="0"/>
              <a:t>ved arv og gave</a:t>
            </a:r>
          </a:p>
          <a:p>
            <a:r>
              <a:rPr lang="nb-NO" sz="3600" dirty="0" smtClean="0"/>
              <a:t>Panteretter</a:t>
            </a:r>
            <a:endParaRPr lang="nb-NO" sz="3600" dirty="0"/>
          </a:p>
          <a:p>
            <a:r>
              <a:rPr lang="nb-NO" sz="3600" dirty="0" smtClean="0"/>
              <a:t>Kreditorbeslag</a:t>
            </a:r>
            <a:r>
              <a:rPr lang="nb-NO" sz="3600" dirty="0"/>
              <a:t>: Utlegg og </a:t>
            </a:r>
            <a:r>
              <a:rPr lang="nb-NO" sz="3600" dirty="0" smtClean="0"/>
              <a:t>konkurs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err="1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Kontraktsrettigheter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Vederlagsforutsetningen</a:t>
            </a:r>
          </a:p>
          <a:p>
            <a:r>
              <a:rPr lang="nb-NO" dirty="0" smtClean="0"/>
              <a:t>Avtaleloven § 34</a:t>
            </a:r>
          </a:p>
          <a:p>
            <a:r>
              <a:rPr lang="nb-NO" dirty="0" smtClean="0"/>
              <a:t>Avtaleloven § 36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39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Erverv ved arv og 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Arv</a:t>
            </a:r>
          </a:p>
          <a:p>
            <a:r>
              <a:rPr lang="nb-NO" dirty="0" smtClean="0"/>
              <a:t>Gave</a:t>
            </a:r>
          </a:p>
          <a:p>
            <a:r>
              <a:rPr lang="nb-NO" dirty="0" smtClean="0"/>
              <a:t>Innretningshensynet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16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Panteretter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pant?</a:t>
            </a:r>
          </a:p>
          <a:p>
            <a:r>
              <a:rPr lang="nb-NO" dirty="0" smtClean="0"/>
              <a:t>Kontraktspant, </a:t>
            </a:r>
            <a:r>
              <a:rPr lang="nb-NO" dirty="0" err="1" smtClean="0"/>
              <a:t>legalpant</a:t>
            </a:r>
            <a:r>
              <a:rPr lang="nb-NO" dirty="0" smtClean="0"/>
              <a:t>, utleggspant</a:t>
            </a:r>
          </a:p>
          <a:p>
            <a:r>
              <a:rPr lang="nb-NO" dirty="0" smtClean="0"/>
              <a:t>Underpant og håndpant</a:t>
            </a:r>
          </a:p>
          <a:p>
            <a:r>
              <a:rPr lang="nb-NO" dirty="0" smtClean="0"/>
              <a:t>Panteretter etter formuesgode</a:t>
            </a:r>
          </a:p>
          <a:p>
            <a:pPr lvl="1"/>
            <a:r>
              <a:rPr lang="nb-NO" dirty="0" smtClean="0"/>
              <a:t>Fast eiendom</a:t>
            </a:r>
          </a:p>
          <a:p>
            <a:pPr lvl="1"/>
            <a:r>
              <a:rPr lang="nb-NO" dirty="0" smtClean="0"/>
              <a:t>Næringsløsøre/ -tilbehør</a:t>
            </a:r>
          </a:p>
          <a:p>
            <a:pPr lvl="1"/>
            <a:r>
              <a:rPr lang="nb-NO" dirty="0" smtClean="0"/>
              <a:t>Salgspant</a:t>
            </a:r>
          </a:p>
          <a:p>
            <a:pPr lvl="1"/>
            <a:r>
              <a:rPr lang="nb-NO" dirty="0" smtClean="0"/>
              <a:t>Fordringer</a:t>
            </a:r>
          </a:p>
          <a:p>
            <a:r>
              <a:rPr lang="nb-NO" dirty="0" smtClean="0"/>
              <a:t>Realisasjon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13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Ressursside</a:t>
            </a:r>
            <a:endParaRPr lang="nb-NO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772816"/>
            <a:ext cx="7560840" cy="446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4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Kreditorbeslag: Utlegg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Tvangsgrunnlag</a:t>
            </a:r>
          </a:p>
          <a:p>
            <a:r>
              <a:rPr lang="nb-NO" dirty="0" smtClean="0"/>
              <a:t>Utlegg</a:t>
            </a:r>
          </a:p>
          <a:p>
            <a:r>
              <a:rPr lang="nb-NO" dirty="0" smtClean="0"/>
              <a:t>Tvangssalg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329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Kreditorbeslag: Konkurs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konkurs?</a:t>
            </a:r>
          </a:p>
          <a:p>
            <a:r>
              <a:rPr lang="nb-NO" dirty="0" smtClean="0"/>
              <a:t>Kø og bløtkake</a:t>
            </a:r>
          </a:p>
          <a:p>
            <a:r>
              <a:rPr lang="nb-NO" dirty="0" smtClean="0"/>
              <a:t>Insolvens og «teknisk konkurs»</a:t>
            </a:r>
          </a:p>
          <a:p>
            <a:r>
              <a:rPr lang="nb-NO" dirty="0" smtClean="0"/>
              <a:t>Administrasjon av boet</a:t>
            </a:r>
          </a:p>
          <a:p>
            <a:r>
              <a:rPr lang="nb-NO" dirty="0" smtClean="0"/>
              <a:t>Hvor blir det av debitor?</a:t>
            </a:r>
          </a:p>
          <a:p>
            <a:r>
              <a:rPr lang="nb-NO" dirty="0" smtClean="0"/>
              <a:t>Omstøtelse</a:t>
            </a:r>
          </a:p>
          <a:p>
            <a:r>
              <a:rPr lang="nb-NO" dirty="0" smtClean="0"/>
              <a:t>Utlodning og dividende og restgjeld</a:t>
            </a:r>
          </a:p>
          <a:p>
            <a:r>
              <a:rPr lang="nb-NO" dirty="0" smtClean="0"/>
              <a:t>Annen kollektiv gjeldsforfølgning</a:t>
            </a:r>
          </a:p>
        </p:txBody>
      </p:sp>
    </p:spTree>
    <p:extLst>
      <p:ext uri="{BB962C8B-B14F-4D97-AF65-F5344CB8AC3E}">
        <p14:creationId xmlns:p14="http://schemas.microsoft.com/office/powerpoint/2010/main" val="13058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Tinglysing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Hva er poenget med tinglysing?</a:t>
            </a:r>
          </a:p>
          <a:p>
            <a:pPr lvl="1"/>
            <a:r>
              <a:rPr lang="nb-NO" dirty="0" smtClean="0"/>
              <a:t>Tingl. </a:t>
            </a:r>
            <a:r>
              <a:rPr lang="nb-NO" baseline="0" dirty="0" smtClean="0"/>
              <a:t>§ 12</a:t>
            </a:r>
          </a:p>
          <a:p>
            <a:pPr lvl="1"/>
            <a:r>
              <a:rPr lang="nb-NO" dirty="0" smtClean="0"/>
              <a:t>Offentligrettslig kontroll</a:t>
            </a:r>
            <a:endParaRPr lang="nb-NO" baseline="0" dirty="0" smtClean="0"/>
          </a:p>
          <a:p>
            <a:r>
              <a:rPr lang="nb-NO" dirty="0" smtClean="0"/>
              <a:t>Elektronisk tinglysing</a:t>
            </a:r>
          </a:p>
          <a:p>
            <a:pPr lvl="1"/>
            <a:r>
              <a:rPr lang="nb-NO" dirty="0" err="1"/>
              <a:t>Grunnboksføring</a:t>
            </a:r>
            <a:r>
              <a:rPr lang="nb-NO" dirty="0"/>
              <a:t>. Utdrag</a:t>
            </a:r>
          </a:p>
          <a:p>
            <a:pPr lvl="1"/>
            <a:r>
              <a:rPr lang="nb-NO" dirty="0"/>
              <a:t>Grunnbokshjemmel</a:t>
            </a:r>
          </a:p>
          <a:p>
            <a:pPr lvl="1"/>
            <a:r>
              <a:rPr lang="nb-NO" dirty="0"/>
              <a:t>Begrensede rettigheter</a:t>
            </a:r>
          </a:p>
          <a:p>
            <a:pPr lvl="1"/>
            <a:r>
              <a:rPr lang="nb-NO" dirty="0"/>
              <a:t>Tinglysingsfeil</a:t>
            </a:r>
          </a:p>
          <a:p>
            <a:pPr lvl="1"/>
            <a:r>
              <a:rPr lang="nb-NO" dirty="0"/>
              <a:t>Erstatning</a:t>
            </a:r>
          </a:p>
          <a:p>
            <a:pPr lvl="1"/>
            <a:r>
              <a:rPr lang="nb-NO" dirty="0" smtClean="0"/>
              <a:t>Foreldelse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Papirtinglysing</a:t>
            </a:r>
            <a:endParaRPr lang="nb-NO" dirty="0"/>
          </a:p>
          <a:p>
            <a:pPr lvl="1"/>
            <a:r>
              <a:rPr lang="nb-NO" dirty="0"/>
              <a:t>Tinglysingskopi</a:t>
            </a:r>
          </a:p>
          <a:p>
            <a:pPr lvl="1"/>
            <a:r>
              <a:rPr lang="nb-NO" dirty="0" smtClean="0"/>
              <a:t>Vitner</a:t>
            </a:r>
          </a:p>
          <a:p>
            <a:pPr lvl="1"/>
            <a:r>
              <a:rPr lang="nb-NO" dirty="0" smtClean="0"/>
              <a:t>Prioritet</a:t>
            </a:r>
            <a:endParaRPr lang="nb-NO" dirty="0"/>
          </a:p>
          <a:p>
            <a:r>
              <a:rPr lang="nb-NO" dirty="0" err="1" smtClean="0"/>
              <a:t>Dagboksføring</a:t>
            </a:r>
            <a:r>
              <a:rPr lang="nb-NO" dirty="0" smtClean="0"/>
              <a:t> (etter tidligere ordning)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11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+mj-lt"/>
              <a:buNone/>
            </a:pPr>
            <a:r>
              <a:rPr lang="nb-NO" dirty="0" smtClean="0"/>
              <a:t>Negativ troverdighet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Tingl. § 20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21.1</a:t>
            </a:r>
          </a:p>
          <a:p>
            <a:pPr>
              <a:lnSpc>
                <a:spcPct val="115000"/>
              </a:lnSpc>
              <a:defRPr/>
            </a:pP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Tingl. § 21.2</a:t>
            </a:r>
            <a:b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b-NO" dirty="0"/>
              <a:t>HR-2017-33-A Forusstranda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lang="nb-NO" dirty="0"/>
              <a:t>T</a:t>
            </a: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ingl. § 21.3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smtClean="0"/>
              <a:t>Kort om god tro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Positiv 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178800" cy="42100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Hovedregelen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27.1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Tgl</a:t>
            </a:r>
            <a:r>
              <a:rPr lang="nb-NO" baseline="0" dirty="0" smtClean="0"/>
              <a:t> § 27.2</a:t>
            </a:r>
          </a:p>
          <a:p>
            <a:pPr lvl="0">
              <a:lnSpc>
                <a:spcPct val="115000"/>
              </a:lnSpc>
            </a:pPr>
            <a:r>
              <a:rPr lang="nb-NO" baseline="0" dirty="0" smtClean="0"/>
              <a:t>Analogier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2009 s. 203 Øyer </a:t>
            </a:r>
            <a:r>
              <a:rPr lang="nb-NO" dirty="0" err="1" smtClean="0"/>
              <a:t>statsalmenning</a:t>
            </a:r>
            <a:r>
              <a:rPr lang="nb-NO" dirty="0" smtClean="0"/>
              <a:t> 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1991 s. 352 </a:t>
            </a:r>
            <a:r>
              <a:rPr lang="nb-NO" dirty="0" err="1" smtClean="0"/>
              <a:t>Hopsdal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1996 s. 918 Gangenes</a:t>
            </a:r>
          </a:p>
        </p:txBody>
      </p:sp>
    </p:spTree>
    <p:extLst>
      <p:ext uri="{BB962C8B-B14F-4D97-AF65-F5344CB8AC3E}">
        <p14:creationId xmlns:p14="http://schemas.microsoft.com/office/powerpoint/2010/main" val="346310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Eiendomsrett og andre rettigheter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Knippe-tankegangen</a:t>
            </a:r>
          </a:p>
          <a:p>
            <a:r>
              <a:rPr lang="nb-NO" dirty="0" smtClean="0"/>
              <a:t>Negativt avgrenset rett, </a:t>
            </a:r>
            <a:r>
              <a:rPr lang="nb-NO" dirty="0" err="1" smtClean="0"/>
              <a:t>restrett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75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Kreditorekstinksjon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Dekningsloven 2-2 og </a:t>
            </a:r>
            <a:r>
              <a:rPr lang="nb-NO" dirty="0" err="1" smtClean="0"/>
              <a:t>tvangsfullbyrdelsesl</a:t>
            </a:r>
            <a:r>
              <a:rPr lang="nb-NO" dirty="0" smtClean="0"/>
              <a:t>. § 7-1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2015 s. 979 Borettslagsandel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23 (konkurs) 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</a:t>
            </a:r>
            <a:r>
              <a:rPr lang="nb-NO" baseline="0" dirty="0" smtClean="0"/>
              <a:t> </a:t>
            </a:r>
            <a:r>
              <a:rPr lang="nb-NO" dirty="0" smtClean="0"/>
              <a:t>§ 20 (utlegg)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HR-2017-33-A Forusstranda</a:t>
            </a:r>
          </a:p>
        </p:txBody>
      </p:sp>
    </p:spTree>
    <p:extLst>
      <p:ext uri="{BB962C8B-B14F-4D97-AF65-F5344CB8AC3E}">
        <p14:creationId xmlns:p14="http://schemas.microsoft.com/office/powerpoint/2010/main" val="37564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Tvangsfullbyrdelsesl</a:t>
            </a:r>
            <a:r>
              <a:rPr lang="nb-NO" dirty="0" smtClean="0"/>
              <a:t>. §§ 7-13 og 7-14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1995 s. 1122 Bauer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1997 s. 1698 Sparebanken NOR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2008 s. 1025 Media 1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2010 s. 46 First Securities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1999 s. 247 Bygg og Trelast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2008 s. 586 Fagutleie</a:t>
            </a:r>
          </a:p>
        </p:txBody>
      </p:sp>
    </p:spTree>
    <p:extLst>
      <p:ext uri="{BB962C8B-B14F-4D97-AF65-F5344CB8AC3E}">
        <p14:creationId xmlns:p14="http://schemas.microsoft.com/office/powerpoint/2010/main" val="145980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36496" cy="114300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«</a:t>
            </a:r>
            <a:r>
              <a:rPr lang="nb-NO" dirty="0" err="1" smtClean="0"/>
              <a:t>Firkantdoktinen</a:t>
            </a:r>
            <a:r>
              <a:rPr lang="nb-NO" dirty="0" smtClean="0"/>
              <a:t>» ved registrering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1997 s. 1050 </a:t>
            </a:r>
            <a:r>
              <a:rPr lang="nb-NO" dirty="0" err="1" smtClean="0"/>
              <a:t>Momentum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1998 s. 268 </a:t>
            </a:r>
            <a:r>
              <a:rPr lang="nb-NO" dirty="0" err="1" smtClean="0"/>
              <a:t>Dorian</a:t>
            </a:r>
            <a:r>
              <a:rPr lang="nb-NO" dirty="0" smtClean="0"/>
              <a:t> Grey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1994 s. 1447 </a:t>
            </a:r>
            <a:r>
              <a:rPr lang="nb-NO" dirty="0" err="1" smtClean="0"/>
              <a:t>Huseby-Flatås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6625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Oppsummerende refleksjoner </a:t>
            </a:r>
            <a:br>
              <a:rPr lang="nb-NO" dirty="0" smtClean="0"/>
            </a:br>
            <a:r>
              <a:rPr lang="nb-NO" dirty="0" smtClean="0"/>
              <a:t>tingl. §§ 20, 23 og 27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Ektefeller</a:t>
            </a:r>
          </a:p>
          <a:p>
            <a:r>
              <a:rPr lang="nb-NO" dirty="0" smtClean="0"/>
              <a:t>Eierselskaper</a:t>
            </a:r>
          </a:p>
          <a:p>
            <a:r>
              <a:rPr lang="nb-NO" dirty="0" smtClean="0"/>
              <a:t>Pro forma og tilsynelatende eiendomsoverganger</a:t>
            </a:r>
          </a:p>
        </p:txBody>
      </p:sp>
    </p:spTree>
    <p:extLst>
      <p:ext uri="{BB962C8B-B14F-4D97-AF65-F5344CB8AC3E}">
        <p14:creationId xmlns:p14="http://schemas.microsoft.com/office/powerpoint/2010/main" val="141904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Kollokvier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det fungerer</a:t>
            </a:r>
          </a:p>
          <a:p>
            <a:r>
              <a:rPr lang="nb-NO" dirty="0" smtClean="0"/>
              <a:t>Hva er poenget?</a:t>
            </a:r>
          </a:p>
          <a:p>
            <a:r>
              <a:rPr lang="nb-NO" dirty="0" smtClean="0"/>
              <a:t>Hva er ikke poenget?</a:t>
            </a:r>
          </a:p>
          <a:p>
            <a:r>
              <a:rPr lang="nb-NO" dirty="0" smtClean="0"/>
              <a:t>Å finne hverandre:</a:t>
            </a:r>
          </a:p>
          <a:p>
            <a:pPr lvl="1"/>
            <a:r>
              <a:rPr lang="nb-NO" dirty="0" smtClean="0">
                <a:hlinkClick r:id="rId2"/>
              </a:rPr>
              <a:t>erik.rosag@jus.uio.no</a:t>
            </a:r>
            <a:endParaRPr lang="nb-NO" dirty="0" smtClean="0"/>
          </a:p>
          <a:p>
            <a:pPr lvl="1"/>
            <a:r>
              <a:rPr lang="nb-NO" dirty="0" smtClean="0"/>
              <a:t>innen onsdag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altLang="nb-NO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endParaRPr lang="en-US" altLang="nb-NO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2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67544" y="1196752"/>
          <a:ext cx="8280919" cy="4536501"/>
        </p:xfrm>
        <a:graphic>
          <a:graphicData uri="http://schemas.openxmlformats.org/drawingml/2006/table">
            <a:tbl>
              <a:tblPr/>
              <a:tblGrid>
                <a:gridCol w="22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02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71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4653">
                <a:tc rowSpan="4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Første erverver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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Andre </a:t>
                      </a:r>
                      <a:br>
                        <a:rPr lang="nb-NO" sz="900" b="1">
                          <a:effectLst/>
                          <a:latin typeface="Times New Roman"/>
                          <a:ea typeface="SimSun"/>
                        </a:rPr>
                      </a:b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erverver 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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 eaLnBrk="0" hangingPunct="0">
                        <a:lnSpc>
                          <a:spcPts val="108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Rette eier</a:t>
                      </a: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(hjemmels-mann)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Omsetningserververe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Uten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Med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008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Arv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Kontrakts-pant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Husmor-sameie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89">
                <a:tc rowSpan="6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Om-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set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nings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-erverv-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ere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Uten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66040" algn="ctr" eaLnBrk="0" hangingPunct="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1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08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Hevd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2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1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Med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3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4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5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2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6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889">
                <a:tc gridSpan="4"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c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6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Registreringsordninger utenom grunnboken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likner på grunnboka (realregistre, jfr. pantel. § 1-1), f.eks. skipsregistrene</a:t>
            </a:r>
          </a:p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registrer noen rettighetsforhold, men ikke alle, og som gir grunnlag for å fravike «først i tid, best i rett»-regelen, f.eks. Løsøreregistret (tingl. § 34)</a:t>
            </a:r>
          </a:p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ikke gir grunnlag for å fravike «først i tid, best i rett»-regelen, f.eks. veimyndighetenes register over eierforhold til motorvogner.</a:t>
            </a:r>
          </a:p>
        </p:txBody>
      </p:sp>
    </p:spTree>
    <p:extLst>
      <p:ext uri="{BB962C8B-B14F-4D97-AF65-F5344CB8AC3E}">
        <p14:creationId xmlns:p14="http://schemas.microsoft.com/office/powerpoint/2010/main" val="210021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Salgspant i motorvogn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nb-NO" sz="4000" b="1" i="1" dirty="0" smtClean="0">
                <a:effectLst/>
                <a:latin typeface="+mj-lt"/>
                <a:ea typeface="+mj-ea"/>
                <a:cs typeface="+mj-cs"/>
              </a:rPr>
              <a:t>Pantel</a:t>
            </a:r>
            <a:r>
              <a:rPr kumimoji="1" lang="nb-NO" sz="4000" b="1" i="1" baseline="0" dirty="0" smtClean="0">
                <a:effectLst/>
                <a:latin typeface="+mj-lt"/>
                <a:ea typeface="+mj-ea"/>
                <a:cs typeface="+mj-cs"/>
              </a:rPr>
              <a:t> § 3-17 (1-2)</a:t>
            </a:r>
          </a:p>
          <a:p>
            <a:pPr lvl="0"/>
            <a:r>
              <a:rPr lang="nb-NO" sz="4000" dirty="0" smtClean="0">
                <a:latin typeface="+mj-lt"/>
                <a:ea typeface="+mj-ea"/>
                <a:cs typeface="+mj-cs"/>
              </a:rPr>
              <a:t>Pantel § 3-17(3)</a:t>
            </a:r>
          </a:p>
        </p:txBody>
      </p:sp>
    </p:spTree>
    <p:extLst>
      <p:ext uri="{BB962C8B-B14F-4D97-AF65-F5344CB8AC3E}">
        <p14:creationId xmlns:p14="http://schemas.microsoft.com/office/powerpoint/2010/main" val="49377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Notifikasjon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Gjeldsbrevloven </a:t>
            </a:r>
            <a:r>
              <a:rPr lang="nb-NO" smtClean="0"/>
              <a:t>§ 29</a:t>
            </a:r>
            <a:endParaRPr lang="nb-NO" dirty="0" smtClean="0"/>
          </a:p>
          <a:p>
            <a:r>
              <a:rPr lang="nb-NO" dirty="0" smtClean="0"/>
              <a:t>Pantel</a:t>
            </a:r>
            <a:r>
              <a:rPr lang="nb-NO" dirty="0"/>
              <a:t>. § </a:t>
            </a:r>
            <a:r>
              <a:rPr lang="nb-NO" dirty="0" smtClean="0"/>
              <a:t>4-5</a:t>
            </a:r>
          </a:p>
          <a:p>
            <a:r>
              <a:rPr lang="nb-NO" dirty="0" err="1"/>
              <a:t>A</a:t>
            </a:r>
            <a:r>
              <a:rPr lang="nb-NO" dirty="0" err="1" smtClean="0"/>
              <a:t>ksjel</a:t>
            </a:r>
            <a:r>
              <a:rPr lang="nb-NO" dirty="0"/>
              <a:t>.§ 4-13</a:t>
            </a:r>
          </a:p>
        </p:txBody>
      </p:sp>
    </p:spTree>
    <p:extLst>
      <p:ext uri="{BB962C8B-B14F-4D97-AF65-F5344CB8AC3E}">
        <p14:creationId xmlns:p14="http://schemas.microsoft.com/office/powerpoint/2010/main" val="306597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Forskjellige overleveringskrav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 smtClean="0"/>
              <a:t>Legitimasjonsregler</a:t>
            </a:r>
          </a:p>
          <a:p>
            <a:pPr lvl="1"/>
            <a:r>
              <a:rPr lang="nb-NO" dirty="0" err="1"/>
              <a:t>gjeldsbrevl</a:t>
            </a:r>
            <a:r>
              <a:rPr lang="nb-NO" dirty="0"/>
              <a:t>. </a:t>
            </a:r>
            <a:r>
              <a:rPr lang="nb-NO" dirty="0" err="1"/>
              <a:t>kap</a:t>
            </a:r>
            <a:r>
              <a:rPr lang="nb-NO" dirty="0"/>
              <a:t> </a:t>
            </a:r>
            <a:r>
              <a:rPr lang="nb-NO" dirty="0" smtClean="0"/>
              <a:t>2</a:t>
            </a:r>
          </a:p>
          <a:p>
            <a:pPr lvl="1"/>
            <a:r>
              <a:rPr lang="nb-NO" dirty="0" smtClean="0"/>
              <a:t>godtroloven</a:t>
            </a:r>
            <a:endParaRPr lang="nb-NO" altLang="nb-NO" dirty="0" smtClean="0"/>
          </a:p>
          <a:p>
            <a:r>
              <a:rPr lang="nb-NO" altLang="nb-NO" dirty="0" smtClean="0"/>
              <a:t>Kreditorekstinksjon</a:t>
            </a:r>
          </a:p>
          <a:p>
            <a:pPr lvl="1"/>
            <a:r>
              <a:rPr lang="nb-NO" dirty="0"/>
              <a:t>panteloven §§ 3-1 og </a:t>
            </a:r>
            <a:r>
              <a:rPr lang="nb-NO" dirty="0" smtClean="0"/>
              <a:t>4-1</a:t>
            </a:r>
          </a:p>
          <a:p>
            <a:pPr lvl="1"/>
            <a:r>
              <a:rPr lang="nb-NO" altLang="nb-NO" dirty="0"/>
              <a:t>u</a:t>
            </a:r>
            <a:r>
              <a:rPr lang="nb-NO" altLang="nb-NO" dirty="0" smtClean="0"/>
              <a:t>lovfestet tradisjonsprinsipp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Negotiable gjeldsbrev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Gbl</a:t>
            </a:r>
            <a:r>
              <a:rPr lang="nb-NO" dirty="0" smtClean="0"/>
              <a:t>.§ 14 overføringslegitimasjon</a:t>
            </a:r>
          </a:p>
          <a:p>
            <a:r>
              <a:rPr lang="nb-NO" dirty="0" err="1" smtClean="0"/>
              <a:t>Gbl</a:t>
            </a:r>
            <a:r>
              <a:rPr lang="nb-NO" dirty="0" smtClean="0"/>
              <a:t>. §§ 15 og 17 kreativ legitimasjon</a:t>
            </a:r>
          </a:p>
          <a:p>
            <a:pPr marL="0" indent="0">
              <a:buNone/>
            </a:pPr>
            <a:r>
              <a:rPr lang="nb-NO" dirty="0" smtClean="0"/>
              <a:t>	NB ikke tredjemannskonflikt</a:t>
            </a:r>
          </a:p>
          <a:p>
            <a:r>
              <a:rPr lang="nb-NO" dirty="0" smtClean="0"/>
              <a:t>Betalingsmekanismen</a:t>
            </a:r>
          </a:p>
          <a:p>
            <a:pPr lvl="1"/>
            <a:r>
              <a:rPr lang="nb-NO" dirty="0" err="1" smtClean="0"/>
              <a:t>Gbl</a:t>
            </a:r>
            <a:r>
              <a:rPr lang="nb-NO" dirty="0" smtClean="0"/>
              <a:t>.§ 19 kvitteringslegitimasjon</a:t>
            </a:r>
          </a:p>
          <a:p>
            <a:pPr lvl="1"/>
            <a:r>
              <a:rPr lang="nb-NO" dirty="0" err="1" smtClean="0"/>
              <a:t>Gbl</a:t>
            </a:r>
            <a:r>
              <a:rPr lang="nb-NO" dirty="0" smtClean="0"/>
              <a:t>.§ 21 innløsningsregelen</a:t>
            </a:r>
          </a:p>
          <a:p>
            <a:r>
              <a:rPr lang="nb-NO" dirty="0" smtClean="0"/>
              <a:t>«Avhende» -jfr. § 9</a:t>
            </a:r>
          </a:p>
        </p:txBody>
      </p:sp>
    </p:spTree>
    <p:extLst>
      <p:ext uri="{BB962C8B-B14F-4D97-AF65-F5344CB8AC3E}">
        <p14:creationId xmlns:p14="http://schemas.microsoft.com/office/powerpoint/2010/main" val="21445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Godtroloven nr. 37/1978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686800" cy="4210050"/>
          </a:xfrm>
        </p:spPr>
        <p:txBody>
          <a:bodyPr/>
          <a:lstStyle/>
          <a:p>
            <a:r>
              <a:rPr lang="nb-NO" dirty="0" smtClean="0"/>
              <a:t>Hovedregelen, § 1</a:t>
            </a:r>
          </a:p>
          <a:p>
            <a:r>
              <a:rPr lang="nb-NO" dirty="0" smtClean="0"/>
              <a:t>Overleveringskravet fratar A legitimasjonen</a:t>
            </a:r>
          </a:p>
          <a:p>
            <a:r>
              <a:rPr lang="nb-NO" dirty="0" smtClean="0"/>
              <a:t>Både hjemmels- og suksesjonskonflikter</a:t>
            </a:r>
          </a:p>
          <a:p>
            <a:r>
              <a:rPr lang="nb-NO" dirty="0" smtClean="0"/>
              <a:t>Ikke kreditorekstinksjon</a:t>
            </a:r>
          </a:p>
          <a:p>
            <a:r>
              <a:rPr lang="nb-NO" dirty="0" smtClean="0"/>
              <a:t>Tyveriunntaket, § 2, </a:t>
            </a:r>
            <a:r>
              <a:rPr lang="nb-NO" dirty="0" err="1" smtClean="0"/>
              <a:t>sml</a:t>
            </a:r>
            <a:r>
              <a:rPr lang="nb-NO" dirty="0" smtClean="0"/>
              <a:t> tingl. § 27.2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9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Godtroloven forts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Gaver, § 1</a:t>
            </a:r>
          </a:p>
          <a:p>
            <a:r>
              <a:rPr lang="nb-NO" dirty="0" smtClean="0"/>
              <a:t>Indirekte besittelse</a:t>
            </a:r>
          </a:p>
          <a:p>
            <a:r>
              <a:rPr lang="nb-NO" dirty="0" smtClean="0"/>
              <a:t>Forholdet til sjøloven, </a:t>
            </a:r>
            <a:r>
              <a:rPr lang="nb-NO" dirty="0" err="1" smtClean="0"/>
              <a:t>godtrol</a:t>
            </a:r>
            <a:r>
              <a:rPr lang="nb-NO" dirty="0" smtClean="0"/>
              <a:t>. § 4</a:t>
            </a:r>
          </a:p>
          <a:p>
            <a:r>
              <a:rPr lang="nb-NO" dirty="0" smtClean="0"/>
              <a:t>Forholdet til panteloven, </a:t>
            </a:r>
            <a:br>
              <a:rPr lang="nb-NO" dirty="0" smtClean="0"/>
            </a:br>
            <a:r>
              <a:rPr lang="nb-NO" dirty="0" smtClean="0"/>
              <a:t>pantel. §§ 1-2(4) og 3-17(3)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778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Overlevering for å hindre kreditorekstinksjon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nb-NO" dirty="0" smtClean="0"/>
              <a:t>Panteloven §§ </a:t>
            </a:r>
            <a:r>
              <a:rPr lang="nb-NO" dirty="0"/>
              <a:t>3-1 og </a:t>
            </a:r>
            <a:r>
              <a:rPr lang="nb-NO" dirty="0" smtClean="0"/>
              <a:t>4-1</a:t>
            </a:r>
          </a:p>
          <a:p>
            <a:pPr marL="342900" lvl="1" indent="-342900"/>
            <a:r>
              <a:rPr lang="nb-NO" dirty="0" smtClean="0"/>
              <a:t>Tradisjonsprinsippet</a:t>
            </a:r>
          </a:p>
          <a:p>
            <a:pPr marL="742950" lvl="2" indent="-342900"/>
            <a:r>
              <a:rPr lang="nb-NO" dirty="0" smtClean="0"/>
              <a:t>Hvor er vi i skjemaet?</a:t>
            </a:r>
          </a:p>
          <a:p>
            <a:pPr marL="742950" lvl="2" indent="-342900"/>
            <a:r>
              <a:rPr lang="nb-NO" dirty="0" smtClean="0"/>
              <a:t>Formål</a:t>
            </a:r>
          </a:p>
          <a:p>
            <a:pPr marL="742950" lvl="2" indent="-342900"/>
            <a:r>
              <a:rPr lang="nb-NO" dirty="0" smtClean="0"/>
              <a:t>Sverige SOU 2015:18</a:t>
            </a:r>
          </a:p>
          <a:p>
            <a:pPr marL="742950" lvl="2" indent="-342900"/>
            <a:r>
              <a:rPr lang="nb-NO" dirty="0" smtClean="0"/>
              <a:t>Ku- og </a:t>
            </a:r>
            <a:r>
              <a:rPr lang="nb-NO" dirty="0"/>
              <a:t>jernskrapdommene (</a:t>
            </a:r>
            <a:r>
              <a:rPr lang="nb-NO" dirty="0" err="1" smtClean="0"/>
              <a:t>Rt</a:t>
            </a:r>
            <a:r>
              <a:rPr lang="nb-NO" dirty="0" smtClean="0"/>
              <a:t>. </a:t>
            </a:r>
            <a:r>
              <a:rPr lang="nb-NO" dirty="0"/>
              <a:t>1910 s.231 og </a:t>
            </a:r>
            <a:r>
              <a:rPr lang="nb-NO" dirty="0" err="1" smtClean="0"/>
              <a:t>Rt</a:t>
            </a:r>
            <a:r>
              <a:rPr lang="nb-NO" dirty="0" smtClean="0"/>
              <a:t>. 1912 s.263). Interesselæren.</a:t>
            </a:r>
          </a:p>
          <a:p>
            <a:pPr marL="742950" lvl="2" indent="-342900"/>
            <a:r>
              <a:rPr lang="nb-NO" dirty="0" smtClean="0"/>
              <a:t>Tilvirkningskontrakter</a:t>
            </a:r>
          </a:p>
          <a:p>
            <a:pPr marL="742950" lvl="2" indent="-342900"/>
            <a:r>
              <a:rPr lang="nb-NO" dirty="0" smtClean="0"/>
              <a:t>Firkantdoktrinen</a:t>
            </a:r>
          </a:p>
        </p:txBody>
      </p:sp>
    </p:spTree>
    <p:extLst>
      <p:ext uri="{BB962C8B-B14F-4D97-AF65-F5344CB8AC3E}">
        <p14:creationId xmlns:p14="http://schemas.microsoft.com/office/powerpoint/2010/main" val="351374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Ekstinksjon og eiendomsrettens overgang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210050"/>
          </a:xfrm>
        </p:spPr>
        <p:txBody>
          <a:bodyPr/>
          <a:lstStyle/>
          <a:p>
            <a:r>
              <a:rPr lang="nb-NO" sz="2800" dirty="0" smtClean="0"/>
              <a:t>Overlevering</a:t>
            </a:r>
          </a:p>
          <a:p>
            <a:pPr lvl="1"/>
            <a:r>
              <a:rPr lang="nb-NO" sz="2400" dirty="0" err="1" smtClean="0"/>
              <a:t>Rettsvernakt</a:t>
            </a:r>
            <a:endParaRPr lang="nb-NO" sz="2400" dirty="0"/>
          </a:p>
          <a:p>
            <a:pPr lvl="1"/>
            <a:r>
              <a:rPr lang="nb-NO" sz="2400" dirty="0" smtClean="0"/>
              <a:t>Vilkår for eiendomsovergang</a:t>
            </a:r>
          </a:p>
          <a:p>
            <a:r>
              <a:rPr lang="nb-NO" sz="2800" dirty="0" smtClean="0"/>
              <a:t>Rettsvern uten eiendomsrett</a:t>
            </a:r>
            <a:br>
              <a:rPr lang="nb-NO" sz="2800" dirty="0" smtClean="0"/>
            </a:br>
            <a:r>
              <a:rPr lang="nb-NO" sz="2800" dirty="0" smtClean="0"/>
              <a:t>HR-2018-1265-A Deutsche bank</a:t>
            </a:r>
            <a:br>
              <a:rPr lang="nb-NO" sz="2800" dirty="0" smtClean="0"/>
            </a:br>
            <a:r>
              <a:rPr lang="nb-NO" sz="2800" dirty="0" smtClean="0"/>
              <a:t>Hva skal til for å få eiendomsretten til å gå over?</a:t>
            </a:r>
          </a:p>
          <a:p>
            <a:r>
              <a:rPr lang="nb-NO" sz="2800" dirty="0" smtClean="0"/>
              <a:t>Manglende rettsvern overflødiggjør spørsmålet om eiendomsretten har gått over</a:t>
            </a:r>
          </a:p>
        </p:txBody>
      </p:sp>
    </p:spTree>
    <p:extLst>
      <p:ext uri="{BB962C8B-B14F-4D97-AF65-F5344CB8AC3E}">
        <p14:creationId xmlns:p14="http://schemas.microsoft.com/office/powerpoint/2010/main" val="37048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Maksimene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pPr lvl="0"/>
            <a:r>
              <a:rPr kumimoji="1" lang="nb-NO" sz="3600" b="1" i="1" dirty="0" smtClean="0">
                <a:effectLst/>
                <a:latin typeface="+mj-lt"/>
                <a:ea typeface="+mj-ea"/>
                <a:cs typeface="+mj-cs"/>
              </a:rPr>
              <a:t>‘F</a:t>
            </a: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ørst i tid, best i rett’ </a:t>
            </a:r>
            <a:b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‘Prior </a:t>
            </a:r>
            <a:r>
              <a:rPr kumimoji="1" lang="nb-NO" sz="3600" b="1" i="1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tempore</a:t>
            </a: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kumimoji="1" lang="nb-NO" sz="3600" b="1" i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1" lang="nb-NO" sz="3600" b="1" i="1" baseline="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potior</a:t>
            </a:r>
            <a:r>
              <a:rPr kumimoji="1" lang="nb-NO" sz="3600" b="1" i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jure’</a:t>
            </a:r>
            <a:endParaRPr kumimoji="1" lang="nb-NO" sz="3600" b="1" i="1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‘Ingen kan overføre større rett enn han har selv’</a:t>
            </a:r>
            <a:b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</a:t>
            </a:r>
            <a:r>
              <a:rPr lang="nb-NO" sz="3600" b="1" dirty="0" smtClean="0"/>
              <a:t>Nemo </a:t>
            </a:r>
            <a:r>
              <a:rPr lang="nb-NO" sz="3600" b="1" dirty="0" err="1" smtClean="0"/>
              <a:t>plus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iuris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transferre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potest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quam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ipse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habet</a:t>
            </a:r>
            <a:r>
              <a:rPr lang="nb-NO" sz="3600" b="1" dirty="0" smtClean="0"/>
              <a:t>’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3600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‘Kreditorene får ikke større rett enn debitor’</a:t>
            </a:r>
            <a:endParaRPr kumimoji="1" lang="nb-NO" sz="3600" b="1" i="1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Opptrinn og opplåning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014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Dokumentasjonen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178800" cy="4210050"/>
          </a:xfrm>
        </p:spPr>
        <p:txBody>
          <a:bodyPr/>
          <a:lstStyle/>
          <a:p>
            <a:r>
              <a:rPr lang="nb-NO" dirty="0" smtClean="0"/>
              <a:t>Låneavtale</a:t>
            </a:r>
          </a:p>
          <a:p>
            <a:r>
              <a:rPr lang="nb-NO" dirty="0" smtClean="0"/>
              <a:t>Pantedokument</a:t>
            </a:r>
          </a:p>
          <a:p>
            <a:r>
              <a:rPr lang="nb-NO" dirty="0" smtClean="0"/>
              <a:t>Pantsettelseserklæring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Skadesløsbrev</a:t>
            </a:r>
          </a:p>
          <a:p>
            <a:r>
              <a:rPr lang="nb-NO" dirty="0" smtClean="0"/>
              <a:t>Pantobligasjon</a:t>
            </a:r>
          </a:p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folk.uio.no/erikro/WWW/disposisjoner/formularer/formularer.html</a:t>
            </a:r>
            <a:r>
              <a:rPr lang="nb-NO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919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Fordelingen av kjøpesummen ved tvangssalg</a:t>
            </a:r>
            <a:endParaRPr lang="nb-NO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Omkostninger</a:t>
            </a:r>
          </a:p>
          <a:p>
            <a:r>
              <a:rPr lang="nb-NO" dirty="0" smtClean="0"/>
              <a:t>Fordeling etter prioritet</a:t>
            </a:r>
          </a:p>
          <a:p>
            <a:r>
              <a:rPr lang="nb-NO" dirty="0" smtClean="0"/>
              <a:t>Dekningsprinsippet,</a:t>
            </a:r>
            <a:br>
              <a:rPr lang="nb-NO" dirty="0" smtClean="0"/>
            </a:br>
            <a:r>
              <a:rPr lang="nb-NO" dirty="0" err="1" smtClean="0"/>
              <a:t>tvfbl</a:t>
            </a:r>
            <a:r>
              <a:rPr lang="nb-NO" dirty="0" smtClean="0"/>
              <a:t>. §§ 11-20 og 11-21</a:t>
            </a:r>
          </a:p>
        </p:txBody>
      </p:sp>
    </p:spTree>
    <p:extLst>
      <p:ext uri="{BB962C8B-B14F-4D97-AF65-F5344CB8AC3E}">
        <p14:creationId xmlns:p14="http://schemas.microsoft.com/office/powerpoint/2010/main" val="343091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Opptrinnsrett - problemet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Tomme prioriteter</a:t>
            </a:r>
          </a:p>
          <a:p>
            <a:r>
              <a:rPr lang="nb-NO" dirty="0" smtClean="0"/>
              <a:t>Opplåningsrett</a:t>
            </a:r>
          </a:p>
          <a:p>
            <a:r>
              <a:rPr lang="nb-NO" dirty="0" smtClean="0"/>
              <a:t>Opptrinnsrett</a:t>
            </a:r>
          </a:p>
        </p:txBody>
      </p:sp>
    </p:spTree>
    <p:extLst>
      <p:ext uri="{BB962C8B-B14F-4D97-AF65-F5344CB8AC3E}">
        <p14:creationId xmlns:p14="http://schemas.microsoft.com/office/powerpoint/2010/main" val="152166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Opptrinn - hensyn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b-NO" sz="2800" dirty="0"/>
              <a:t>Andre kontraktspanthavere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/>
              <a:t>Prioriteten er bestemt ved avtale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/>
              <a:t>Prioriteten er bestemt ved kollisjonsreglene - ingen bestemt avtale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/>
              <a:t>Panthavere som har fått lavere prioritet enn forutsatt</a:t>
            </a:r>
          </a:p>
          <a:p>
            <a:pPr>
              <a:lnSpc>
                <a:spcPct val="80000"/>
              </a:lnSpc>
            </a:pPr>
            <a:r>
              <a:rPr lang="nb-NO" altLang="nb-NO" sz="2800" dirty="0"/>
              <a:t>Utleggstakere</a:t>
            </a:r>
          </a:p>
          <a:p>
            <a:pPr>
              <a:lnSpc>
                <a:spcPct val="80000"/>
              </a:lnSpc>
            </a:pPr>
            <a:r>
              <a:rPr lang="nb-NO" altLang="nb-NO" sz="2800" dirty="0"/>
              <a:t>Konkursbo</a:t>
            </a:r>
          </a:p>
          <a:p>
            <a:pPr>
              <a:lnSpc>
                <a:spcPct val="80000"/>
              </a:lnSpc>
            </a:pPr>
            <a:r>
              <a:rPr lang="nb-NO" altLang="nb-NO" sz="2800" dirty="0" smtClean="0"/>
              <a:t>Legalpanthavere</a:t>
            </a:r>
            <a:endParaRPr lang="nb-NO" altLang="nb-NO" sz="2800" dirty="0"/>
          </a:p>
          <a:p>
            <a:pPr>
              <a:lnSpc>
                <a:spcPct val="80000"/>
              </a:lnSpc>
            </a:pPr>
            <a:r>
              <a:rPr lang="nb-NO" altLang="nb-NO" sz="2800" dirty="0" smtClean="0"/>
              <a:t>Pantsetter</a:t>
            </a:r>
          </a:p>
          <a:p>
            <a:pPr>
              <a:lnSpc>
                <a:spcPct val="80000"/>
              </a:lnSpc>
            </a:pPr>
            <a:r>
              <a:rPr lang="nb-NO" altLang="nb-NO" sz="2800" dirty="0" smtClean="0"/>
              <a:t>Gjorte obligasjoner</a:t>
            </a:r>
          </a:p>
        </p:txBody>
      </p:sp>
    </p:spTree>
    <p:extLst>
      <p:ext uri="{BB962C8B-B14F-4D97-AF65-F5344CB8AC3E}">
        <p14:creationId xmlns:p14="http://schemas.microsoft.com/office/powerpoint/2010/main" val="399543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Hovedpunkter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først i tid, best i rett-regelen brukes?</a:t>
            </a:r>
          </a:p>
          <a:p>
            <a:r>
              <a:rPr lang="nb-NO" dirty="0" smtClean="0"/>
              <a:t>Lojal opplåning er tillatt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20121"/>
              </p:ext>
            </p:extLst>
          </p:nvPr>
        </p:nvGraphicFramePr>
        <p:xfrm>
          <a:off x="971600" y="3573016"/>
          <a:ext cx="7920880" cy="277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969859448"/>
                    </a:ext>
                  </a:extLst>
                </a:gridCol>
                <a:gridCol w="1417215">
                  <a:extLst>
                    <a:ext uri="{9D8B030D-6E8A-4147-A177-3AD203B41FA5}">
                      <a16:colId xmlns:a16="http://schemas.microsoft.com/office/drawing/2014/main" val="910554522"/>
                    </a:ext>
                  </a:extLst>
                </a:gridCol>
                <a:gridCol w="1247081">
                  <a:extLst>
                    <a:ext uri="{9D8B030D-6E8A-4147-A177-3AD203B41FA5}">
                      <a16:colId xmlns:a16="http://schemas.microsoft.com/office/drawing/2014/main" val="1975110683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Kontrakts-pant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Utleggs-pant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89529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Opplåning for å unngå tap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629134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Første gangs utbetaling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54355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Tinglyst opplåningsrett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28648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32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8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Undersøkelsesplikt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smtClean="0"/>
              <a:t>Praktisk mulighet</a:t>
            </a:r>
          </a:p>
          <a:p>
            <a:pPr lvl="1"/>
            <a:r>
              <a:rPr lang="nb-NO" dirty="0" smtClean="0"/>
              <a:t>Utlegg</a:t>
            </a:r>
          </a:p>
          <a:p>
            <a:pPr lvl="1"/>
            <a:r>
              <a:rPr lang="nb-NO" dirty="0" smtClean="0"/>
              <a:t>Kontraktpanthavere</a:t>
            </a:r>
          </a:p>
          <a:p>
            <a:pPr lvl="1"/>
            <a:r>
              <a:rPr lang="nb-NO" dirty="0" smtClean="0"/>
              <a:t>Første gangs utbetaling</a:t>
            </a:r>
          </a:p>
          <a:p>
            <a:pPr lvl="1"/>
            <a:r>
              <a:rPr lang="nb-NO" dirty="0" smtClean="0"/>
              <a:t>Tid siden tinglysingen</a:t>
            </a:r>
          </a:p>
        </p:txBody>
      </p:sp>
    </p:spTree>
    <p:extLst>
      <p:ext uri="{BB962C8B-B14F-4D97-AF65-F5344CB8AC3E}">
        <p14:creationId xmlns:p14="http://schemas.microsoft.com/office/powerpoint/2010/main" val="10097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Kildene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Luftfartsloven osv.</a:t>
            </a:r>
          </a:p>
          <a:p>
            <a:pPr lvl="0"/>
            <a:r>
              <a:rPr lang="nb-NO" dirty="0" err="1" smtClean="0"/>
              <a:t>Rt</a:t>
            </a:r>
            <a:r>
              <a:rPr lang="nb-NO" dirty="0" smtClean="0"/>
              <a:t>. 1994 s. 775 </a:t>
            </a:r>
            <a:r>
              <a:rPr lang="nb-NO" dirty="0" err="1" smtClean="0"/>
              <a:t>Yousuf</a:t>
            </a:r>
            <a:r>
              <a:rPr lang="nb-NO" dirty="0" smtClean="0"/>
              <a:t> </a:t>
            </a:r>
          </a:p>
          <a:p>
            <a:pPr lvl="0"/>
            <a:r>
              <a:rPr lang="nb-NO" dirty="0" err="1" smtClean="0"/>
              <a:t>Rt</a:t>
            </a:r>
            <a:r>
              <a:rPr lang="nb-NO" dirty="0" smtClean="0"/>
              <a:t>. 1999 s. 834 </a:t>
            </a:r>
            <a:r>
              <a:rPr lang="nb-NO" dirty="0" err="1" smtClean="0"/>
              <a:t>Vallerudtoppen</a:t>
            </a:r>
            <a:r>
              <a:rPr lang="nb-NO" dirty="0" smtClean="0"/>
              <a:t> I</a:t>
            </a:r>
          </a:p>
          <a:p>
            <a:pPr lvl="0"/>
            <a:r>
              <a:rPr lang="nb-NO" dirty="0" err="1" smtClean="0"/>
              <a:t>Rt</a:t>
            </a:r>
            <a:r>
              <a:rPr lang="nb-NO" dirty="0" smtClean="0"/>
              <a:t>. 2000 s. 1043 </a:t>
            </a:r>
            <a:r>
              <a:rPr lang="nb-NO" dirty="0" err="1" smtClean="0"/>
              <a:t>Vallerudtoppen</a:t>
            </a:r>
            <a:r>
              <a:rPr lang="nb-NO" dirty="0" smtClean="0"/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61221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Utlegg i opplåningsrett?</a:t>
            </a:r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860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Enkeltemner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1716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Det går om unntak fra disse maksimene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6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Stansningsrett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78800" cy="4210050"/>
          </a:xfrm>
        </p:spPr>
        <p:txBody>
          <a:bodyPr/>
          <a:lstStyle/>
          <a:p>
            <a:r>
              <a:rPr lang="nb-NO" dirty="0" smtClean="0"/>
              <a:t>Problemstilling</a:t>
            </a:r>
          </a:p>
          <a:p>
            <a:r>
              <a:rPr lang="nb-NO" dirty="0" smtClean="0"/>
              <a:t>Fetter av rettsvernregler og tilbakeholdsrett</a:t>
            </a:r>
          </a:p>
          <a:p>
            <a:r>
              <a:rPr lang="nb-NO" dirty="0" smtClean="0"/>
              <a:t>Skjemaet?</a:t>
            </a:r>
          </a:p>
          <a:p>
            <a:r>
              <a:rPr lang="nb-NO" dirty="0" smtClean="0"/>
              <a:t>Eiendomsrettens overgang</a:t>
            </a:r>
          </a:p>
          <a:p>
            <a:r>
              <a:rPr lang="nb-NO" dirty="0" smtClean="0"/>
              <a:t>Løsøre</a:t>
            </a:r>
          </a:p>
          <a:p>
            <a:r>
              <a:rPr lang="nb-NO" dirty="0" smtClean="0"/>
              <a:t>Fast eiendom</a:t>
            </a:r>
          </a:p>
          <a:p>
            <a:r>
              <a:rPr lang="nb-NO" dirty="0" err="1"/>
              <a:t>Rt</a:t>
            </a:r>
            <a:r>
              <a:rPr lang="nb-NO" dirty="0"/>
              <a:t>. 1997 s. 1438 </a:t>
            </a:r>
            <a:r>
              <a:rPr lang="nb-NO" dirty="0" err="1" smtClean="0"/>
              <a:t>Metos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724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558088" cy="1143000"/>
          </a:xfrm>
        </p:spPr>
        <p:txBody>
          <a:bodyPr/>
          <a:lstStyle/>
          <a:p>
            <a:r>
              <a:rPr lang="nb-NO" altLang="nb-NO" dirty="0" smtClean="0"/>
              <a:t>Lov om finansiell sikkerhetsstillelse nr. 17/2004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78800" cy="4210050"/>
          </a:xfrm>
        </p:spPr>
        <p:txBody>
          <a:bodyPr/>
          <a:lstStyle/>
          <a:p>
            <a:r>
              <a:rPr lang="nb-NO" altLang="nb-NO" dirty="0" smtClean="0"/>
              <a:t>Hva loven gjelder, LFS §§ 1 og 2</a:t>
            </a:r>
          </a:p>
          <a:p>
            <a:r>
              <a:rPr lang="nb-NO" altLang="nb-NO" dirty="0" smtClean="0"/>
              <a:t>EØS-loven </a:t>
            </a:r>
            <a:r>
              <a:rPr lang="nb-NO" altLang="nb-NO" dirty="0" err="1" smtClean="0"/>
              <a:t>nr</a:t>
            </a:r>
            <a:r>
              <a:rPr lang="nb-NO" altLang="nb-NO" dirty="0" smtClean="0"/>
              <a:t> 109/1992 § 2</a:t>
            </a:r>
          </a:p>
          <a:p>
            <a:r>
              <a:rPr lang="nb-NO" altLang="nb-NO" dirty="0" smtClean="0"/>
              <a:t>Rettsvern i konkurs</a:t>
            </a:r>
          </a:p>
          <a:p>
            <a:pPr lvl="1"/>
            <a:r>
              <a:rPr lang="nb-NO" altLang="nb-NO" dirty="0" smtClean="0"/>
              <a:t>LFS § 5, </a:t>
            </a:r>
            <a:r>
              <a:rPr lang="nb-NO" altLang="nb-NO" dirty="0" err="1" smtClean="0"/>
              <a:t>jfr</a:t>
            </a:r>
            <a:r>
              <a:rPr lang="nb-NO" altLang="nb-NO" dirty="0" smtClean="0"/>
              <a:t> § 2(2)</a:t>
            </a:r>
          </a:p>
          <a:p>
            <a:pPr lvl="1"/>
            <a:r>
              <a:rPr lang="nb-NO" altLang="nb-NO" dirty="0" smtClean="0"/>
              <a:t>Jfr. </a:t>
            </a:r>
            <a:r>
              <a:rPr lang="nb-NO" altLang="nb-NO" dirty="0" err="1" smtClean="0"/>
              <a:t>kkl</a:t>
            </a:r>
            <a:r>
              <a:rPr lang="nb-NO" altLang="nb-NO" dirty="0" smtClean="0"/>
              <a:t> § 100</a:t>
            </a:r>
          </a:p>
          <a:p>
            <a:pPr lvl="1"/>
            <a:r>
              <a:rPr lang="nb-NO" altLang="nb-NO" dirty="0" smtClean="0"/>
              <a:t>De relevante </a:t>
            </a:r>
            <a:r>
              <a:rPr lang="nb-NO" altLang="nb-NO" dirty="0" err="1" smtClean="0"/>
              <a:t>rettsvernakter</a:t>
            </a:r>
            <a:endParaRPr lang="nb-NO" altLang="nb-NO" dirty="0" smtClean="0"/>
          </a:p>
          <a:p>
            <a:pPr lvl="2"/>
            <a:r>
              <a:rPr lang="nb-NO" altLang="nb-NO" dirty="0" smtClean="0"/>
              <a:t>Overlevering</a:t>
            </a:r>
          </a:p>
          <a:p>
            <a:pPr lvl="2"/>
            <a:r>
              <a:rPr lang="nb-NO" altLang="nb-NO" dirty="0" smtClean="0"/>
              <a:t>Notifikasjon</a:t>
            </a:r>
          </a:p>
          <a:p>
            <a:pPr lvl="2"/>
            <a:r>
              <a:rPr lang="nb-NO" altLang="nb-NO" dirty="0" smtClean="0"/>
              <a:t>Registrering; verdipapirregisterloven nr. 64/2002 §§ 7-1 og 2-1</a:t>
            </a:r>
          </a:p>
        </p:txBody>
      </p:sp>
    </p:spTree>
    <p:extLst>
      <p:ext uri="{BB962C8B-B14F-4D97-AF65-F5344CB8AC3E}">
        <p14:creationId xmlns:p14="http://schemas.microsoft.com/office/powerpoint/2010/main" val="402027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EMK P 1-1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Art 1. Vern om eiendom</a:t>
            </a:r>
          </a:p>
          <a:p>
            <a:pPr marL="0" indent="0">
              <a:buNone/>
            </a:pPr>
            <a:r>
              <a:rPr lang="nb-NO" dirty="0" smtClean="0"/>
              <a:t>Enhver fysisk eller juridisk person har rett til å få nyte sin eiendom i fred. Ingen skal bli fratatt sin eiendom unntatt i det offentliges interesse og på de betingelser som er hjemlet ved lov og ved folkerettens alminnelige prinsipper.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149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ECHR 2007-III s. 365 </a:t>
            </a:r>
            <a:r>
              <a:rPr lang="nb-NO" dirty="0" err="1"/>
              <a:t>Pye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210050"/>
          </a:xfrm>
        </p:spPr>
        <p:txBody>
          <a:bodyPr/>
          <a:lstStyle/>
          <a:p>
            <a:r>
              <a:rPr lang="nb-NO" dirty="0" err="1" smtClean="0"/>
              <a:t>Ondtrohevd</a:t>
            </a:r>
            <a:endParaRPr lang="nb-NO" dirty="0" smtClean="0"/>
          </a:p>
          <a:p>
            <a:r>
              <a:rPr lang="nb-NO" dirty="0" smtClean="0"/>
              <a:t>Fair </a:t>
            </a:r>
            <a:r>
              <a:rPr lang="nb-NO" dirty="0" err="1" smtClean="0"/>
              <a:t>balance</a:t>
            </a:r>
            <a:endParaRPr lang="nb-NO" dirty="0" smtClean="0"/>
          </a:p>
          <a:p>
            <a:r>
              <a:rPr lang="nb-NO" dirty="0" smtClean="0"/>
              <a:t>Ikke bare registrert eiendomsrett</a:t>
            </a:r>
          </a:p>
          <a:p>
            <a:r>
              <a:rPr lang="nb-NO" dirty="0" smtClean="0"/>
              <a:t>Ikke bare sosial utjevning </a:t>
            </a:r>
          </a:p>
          <a:p>
            <a:r>
              <a:rPr lang="nb-NO" dirty="0" smtClean="0"/>
              <a:t>Forutsigbarhet</a:t>
            </a:r>
            <a:br>
              <a:rPr lang="nb-NO" dirty="0" smtClean="0"/>
            </a:br>
            <a:r>
              <a:rPr lang="nb-NO" dirty="0" smtClean="0"/>
              <a:t>Norsk rett</a:t>
            </a:r>
          </a:p>
          <a:p>
            <a:pPr lvl="1"/>
            <a:r>
              <a:rPr lang="nb-NO" dirty="0" smtClean="0"/>
              <a:t>Ulovfestet </a:t>
            </a:r>
            <a:r>
              <a:rPr lang="nb-NO" dirty="0"/>
              <a:t>ekstinksjon</a:t>
            </a:r>
            <a:br>
              <a:rPr lang="nb-NO" dirty="0"/>
            </a:br>
            <a:r>
              <a:rPr lang="nb-NO" dirty="0" smtClean="0"/>
              <a:t>Høgetveit Berg/Harborg JV 5/2003 n. 10</a:t>
            </a:r>
            <a:endParaRPr lang="nb-NO" dirty="0"/>
          </a:p>
          <a:p>
            <a:pPr lvl="1"/>
            <a:r>
              <a:rPr lang="nb-NO" dirty="0" smtClean="0"/>
              <a:t>Kreditorekstinksjon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228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Ulovfestet 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Rt</a:t>
            </a:r>
            <a:r>
              <a:rPr lang="nb-NO" dirty="0"/>
              <a:t>. 1986 s. 1210 Norske Fjellhus 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1992 s. 352 Sigdal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2000 s. 604 Kjelsberg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2015  s.1157 </a:t>
            </a:r>
            <a:r>
              <a:rPr lang="nb-NO" dirty="0" err="1" smtClean="0"/>
              <a:t>Fårøya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967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1143000"/>
          </a:xfrm>
        </p:spPr>
        <p:txBody>
          <a:bodyPr/>
          <a:lstStyle/>
          <a:p>
            <a:r>
              <a:rPr lang="nb-NO" dirty="0" smtClean="0"/>
              <a:t>Kreditorer som første erverver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78800" cy="4210050"/>
          </a:xfrm>
        </p:spPr>
        <p:txBody>
          <a:bodyPr/>
          <a:lstStyle/>
          <a:p>
            <a:r>
              <a:rPr lang="nb-NO" sz="2800" dirty="0" smtClean="0"/>
              <a:t>Problemstillingen</a:t>
            </a:r>
          </a:p>
          <a:p>
            <a:r>
              <a:rPr lang="nb-NO" sz="2800" dirty="0" smtClean="0"/>
              <a:t>Avgrensing mot konkurrerende kreditorbeslag</a:t>
            </a:r>
          </a:p>
          <a:p>
            <a:r>
              <a:rPr lang="nb-NO" sz="2800" dirty="0" smtClean="0"/>
              <a:t>Hvilke hensyn gjør seg gjeldende?</a:t>
            </a:r>
          </a:p>
          <a:p>
            <a:r>
              <a:rPr lang="nb-NO" sz="2800" dirty="0" smtClean="0"/>
              <a:t>Konkursboet</a:t>
            </a:r>
          </a:p>
          <a:p>
            <a:pPr lvl="1"/>
            <a:r>
              <a:rPr lang="nb-NO" sz="2400" dirty="0" smtClean="0"/>
              <a:t>Generelt, </a:t>
            </a:r>
            <a:r>
              <a:rPr lang="nb-NO" sz="2400" dirty="0" err="1" smtClean="0"/>
              <a:t>kkl</a:t>
            </a:r>
            <a:r>
              <a:rPr lang="nb-NO" sz="2400" dirty="0" smtClean="0"/>
              <a:t> § 100 og godtroervervsregler</a:t>
            </a:r>
          </a:p>
          <a:p>
            <a:pPr lvl="1"/>
            <a:r>
              <a:rPr lang="nb-NO" sz="2400" dirty="0" smtClean="0"/>
              <a:t>Tingl. § 23</a:t>
            </a:r>
          </a:p>
          <a:p>
            <a:r>
              <a:rPr lang="nb-NO" sz="2800" dirty="0" smtClean="0"/>
              <a:t>Utleggstaker</a:t>
            </a:r>
          </a:p>
          <a:p>
            <a:pPr lvl="1"/>
            <a:r>
              <a:rPr lang="nb-NO" sz="2400" dirty="0" err="1" smtClean="0"/>
              <a:t>Rettsvernreglene</a:t>
            </a:r>
            <a:r>
              <a:rPr lang="nb-NO" sz="2400" dirty="0" smtClean="0"/>
              <a:t> i pl. </a:t>
            </a:r>
            <a:r>
              <a:rPr lang="nb-NO" sz="2400" dirty="0"/>
              <a:t>k</a:t>
            </a:r>
            <a:r>
              <a:rPr lang="nb-NO" sz="2400" dirty="0" smtClean="0"/>
              <a:t>ap. 5</a:t>
            </a:r>
          </a:p>
        </p:txBody>
      </p:sp>
    </p:spTree>
    <p:extLst>
      <p:ext uri="{BB962C8B-B14F-4D97-AF65-F5344CB8AC3E}">
        <p14:creationId xmlns:p14="http://schemas.microsoft.com/office/powerpoint/2010/main" val="76442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1" y="260648"/>
            <a:ext cx="8846120" cy="1143000"/>
          </a:xfrm>
        </p:spPr>
        <p:txBody>
          <a:bodyPr/>
          <a:lstStyle/>
          <a:p>
            <a:r>
              <a:rPr lang="nb-NO" altLang="nb-NO" dirty="0" smtClean="0"/>
              <a:t>Hvordan reglene virker sammen</a:t>
            </a:r>
            <a:br>
              <a:rPr lang="nb-NO" altLang="nb-NO" dirty="0" smtClean="0"/>
            </a:br>
            <a:r>
              <a:rPr lang="nb-NO" altLang="nb-NO" dirty="0" smtClean="0"/>
              <a:t> – salg av fast eiendom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78800" cy="4210050"/>
          </a:xfrm>
        </p:spPr>
        <p:txBody>
          <a:bodyPr/>
          <a:lstStyle/>
          <a:p>
            <a:r>
              <a:rPr lang="nb-NO" sz="2800" dirty="0" smtClean="0"/>
              <a:t>Kjøpekontrakt og skjøte</a:t>
            </a:r>
          </a:p>
          <a:p>
            <a:r>
              <a:rPr lang="nb-NO" sz="2800" dirty="0" smtClean="0"/>
              <a:t>Skatterettslige perversiteter, </a:t>
            </a:r>
            <a:r>
              <a:rPr lang="nb-NO" sz="2800" dirty="0" err="1" smtClean="0"/>
              <a:t>dokumentavgiftsl</a:t>
            </a:r>
            <a:r>
              <a:rPr lang="nb-NO" sz="2800" dirty="0" smtClean="0"/>
              <a:t>. § 6</a:t>
            </a:r>
          </a:p>
          <a:p>
            <a:pPr lvl="1"/>
            <a:r>
              <a:rPr lang="nb-NO" sz="2400" dirty="0" smtClean="0"/>
              <a:t>Hjemmelsselskaper</a:t>
            </a:r>
          </a:p>
          <a:p>
            <a:pPr lvl="1"/>
            <a:r>
              <a:rPr lang="nb-NO" sz="2400" dirty="0" smtClean="0"/>
              <a:t>Kontroll uten tinglyst skjøte</a:t>
            </a:r>
          </a:p>
          <a:p>
            <a:pPr lvl="2"/>
            <a:r>
              <a:rPr lang="nb-NO" sz="2000" dirty="0" smtClean="0"/>
              <a:t>Fullmakt og </a:t>
            </a:r>
            <a:r>
              <a:rPr lang="nb-NO" sz="2000" dirty="0" err="1" smtClean="0"/>
              <a:t>blancoskjøte</a:t>
            </a:r>
            <a:endParaRPr lang="nb-NO" sz="2000" dirty="0" smtClean="0"/>
          </a:p>
          <a:p>
            <a:pPr lvl="2"/>
            <a:r>
              <a:rPr lang="nb-NO" sz="2000" dirty="0" smtClean="0"/>
              <a:t>Urådighetserklæring</a:t>
            </a:r>
          </a:p>
          <a:p>
            <a:pPr lvl="2"/>
            <a:r>
              <a:rPr lang="nb-NO" sz="2000" dirty="0" smtClean="0"/>
              <a:t>Sikringsobligasjon</a:t>
            </a:r>
          </a:p>
          <a:p>
            <a:pPr lvl="0"/>
            <a:r>
              <a:rPr lang="nb-NO" sz="2800" dirty="0" err="1"/>
              <a:t>Rt</a:t>
            </a:r>
            <a:r>
              <a:rPr lang="nb-NO" sz="2800" dirty="0"/>
              <a:t>. 2012 s. 335 Sandum</a:t>
            </a:r>
          </a:p>
          <a:p>
            <a:pPr lvl="0"/>
            <a:r>
              <a:rPr lang="nb-NO" sz="2800" dirty="0" err="1"/>
              <a:t>Rt</a:t>
            </a:r>
            <a:r>
              <a:rPr lang="nb-NO" sz="2800" dirty="0"/>
              <a:t>. 2013 s. 1541 </a:t>
            </a:r>
            <a:r>
              <a:rPr lang="nb-NO" sz="2800" dirty="0" err="1"/>
              <a:t>Tuengen</a:t>
            </a:r>
            <a:r>
              <a:rPr lang="nb-NO" sz="2800" dirty="0"/>
              <a:t> </a:t>
            </a:r>
            <a:r>
              <a:rPr lang="nb-NO" sz="2800" dirty="0" smtClean="0"/>
              <a:t>Allé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22904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Ting å sjekke først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nb-NO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Gyldig</a:t>
            </a:r>
          </a:p>
          <a:p>
            <a:pPr lvl="0"/>
            <a: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  <a:t>E</a:t>
            </a:r>
            <a:r>
              <a:rPr kumimoji="1" lang="nb-NO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ndelig</a:t>
            </a:r>
          </a:p>
          <a:p>
            <a:pPr lvl="0"/>
            <a: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  <a:t>K</a:t>
            </a:r>
            <a:r>
              <a:rPr kumimoji="1" lang="nb-NO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onflikt</a:t>
            </a:r>
            <a:endParaRPr lang="nb-NO" dirty="0">
              <a:solidFill>
                <a:schemeClr val="tx2"/>
              </a:solidFill>
              <a:ea typeface="+mj-ea"/>
              <a:cs typeface="+mj-cs"/>
            </a:endParaRPr>
          </a:p>
          <a:p>
            <a:pPr lvl="1"/>
            <a: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Rett i samme formuesgode?</a:t>
            </a:r>
          </a:p>
          <a:p>
            <a:pPr lvl="1"/>
            <a: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Kolliderende rettigheter?</a:t>
            </a:r>
            <a:b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</a:br>
            <a:r>
              <a:rPr kumimoji="1" lang="nb-NO" sz="3200" b="1" i="1" dirty="0" err="1" smtClean="0">
                <a:solidFill>
                  <a:schemeClr val="tx2"/>
                </a:solidFill>
                <a:effectLst/>
                <a:ea typeface="+mj-ea"/>
                <a:cs typeface="+mj-cs"/>
              </a:rPr>
              <a:t>Rt</a:t>
            </a:r>
            <a: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. 2000 s. 1360 Lena Maskin</a:t>
            </a:r>
          </a:p>
          <a:p>
            <a: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  <a:t>Hvem er først i tid?</a:t>
            </a:r>
            <a:b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nb-NO" dirty="0" err="1">
                <a:solidFill>
                  <a:schemeClr val="tx2"/>
                </a:solidFill>
              </a:rPr>
              <a:t>Rt</a:t>
            </a:r>
            <a:r>
              <a:rPr lang="nb-NO" dirty="0">
                <a:solidFill>
                  <a:schemeClr val="tx2"/>
                </a:solidFill>
              </a:rPr>
              <a:t>. 2000 s. 1360 Lena Maskin</a:t>
            </a:r>
          </a:p>
        </p:txBody>
      </p:sp>
    </p:spTree>
    <p:extLst>
      <p:ext uri="{BB962C8B-B14F-4D97-AF65-F5344CB8AC3E}">
        <p14:creationId xmlns:p14="http://schemas.microsoft.com/office/powerpoint/2010/main" val="236640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tro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Relevansen av god tro</a:t>
            </a:r>
          </a:p>
          <a:p>
            <a:r>
              <a:rPr lang="nb-NO" dirty="0" smtClean="0"/>
              <a:t>Vurderingstemaet</a:t>
            </a:r>
          </a:p>
          <a:p>
            <a:r>
              <a:rPr lang="nb-NO" dirty="0" smtClean="0"/>
              <a:t>Aktsomhetskravet</a:t>
            </a:r>
          </a:p>
          <a:p>
            <a:r>
              <a:rPr lang="nb-NO" dirty="0" smtClean="0"/>
              <a:t>En god drøftelse!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1990 s. 59 Myra båt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1992 s. 492 </a:t>
            </a:r>
            <a:r>
              <a:rPr lang="nb-NO" dirty="0" err="1" smtClean="0"/>
              <a:t>Lafopa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961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virkelige faktum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Problemstillingen</a:t>
            </a:r>
          </a:p>
          <a:p>
            <a:r>
              <a:rPr lang="nb-NO" dirty="0" smtClean="0"/>
              <a:t>Et skriveråd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1935 s. 981 Bygland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2001 s. 1580 </a:t>
            </a:r>
            <a:r>
              <a:rPr lang="nb-NO" dirty="0" err="1" smtClean="0"/>
              <a:t>Slåtto</a:t>
            </a:r>
            <a:r>
              <a:rPr lang="nb-NO" dirty="0" smtClean="0"/>
              <a:t> </a:t>
            </a:r>
            <a:r>
              <a:rPr lang="nb-NO" dirty="0" err="1" smtClean="0"/>
              <a:t>Husbygg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95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4948" y="332656"/>
            <a:ext cx="4419479" cy="1086964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4400" b="1" i="1" noProof="1" smtClean="0">
                <a:latin typeface="Comic Sans MS" pitchFamily="66" charset="0"/>
              </a:rPr>
              <a:t>HASB-modellen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962150"/>
            <a:ext cx="6610350" cy="41148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V="1">
            <a:off x="4446588" y="3417888"/>
            <a:ext cx="1549400" cy="6334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4484688" y="4294188"/>
            <a:ext cx="1473200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6096000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81855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Prokrastinering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 smtClean="0"/>
              <a:t>Kom i gang</a:t>
            </a:r>
            <a:endParaRPr lang="nb-NO" sz="4400" dirty="0"/>
          </a:p>
          <a:p>
            <a:r>
              <a:rPr lang="nb-NO" sz="4400" dirty="0"/>
              <a:t>Lær deg </a:t>
            </a:r>
            <a:r>
              <a:rPr lang="nb-NO" sz="4400" dirty="0" smtClean="0"/>
              <a:t>tidsplanlegging</a:t>
            </a:r>
          </a:p>
          <a:p>
            <a:r>
              <a:rPr lang="nb-NO" sz="4400" dirty="0" smtClean="0"/>
              <a:t>Fjern distraksjoner</a:t>
            </a:r>
            <a:endParaRPr lang="nb-NO" sz="4400" dirty="0"/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1392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024" y="626263"/>
            <a:ext cx="5833327" cy="532966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i="1" noProof="1" smtClean="0">
                <a:latin typeface="Comic Sans MS" pitchFamily="66" charset="0"/>
              </a:rPr>
              <a:t>Hva om As far hadde solgt?</a:t>
            </a:r>
            <a:endParaRPr lang="nb-NO" i="1" noProof="1" smtClean="0">
              <a:latin typeface="Comic Sans MS" pitchFamily="66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484688" y="4294188"/>
            <a:ext cx="1471612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094413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3797300" y="3003550"/>
            <a:ext cx="471488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V="1">
            <a:off x="2084388" y="3276600"/>
            <a:ext cx="3883025" cy="6731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4572000" y="3581400"/>
            <a:ext cx="1447800" cy="45720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294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Hjemmelskonflikter og suksesjonskonflikter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Bevis</a:t>
            </a:r>
          </a:p>
          <a:p>
            <a:r>
              <a:rPr lang="nb-NO" dirty="0" smtClean="0"/>
              <a:t>Motiv</a:t>
            </a:r>
          </a:p>
          <a:p>
            <a:r>
              <a:rPr lang="nb-NO" dirty="0" smtClean="0"/>
              <a:t>Eiendomsrett</a:t>
            </a:r>
          </a:p>
          <a:p>
            <a:endParaRPr lang="nb-NO" dirty="0" smtClean="0"/>
          </a:p>
          <a:p>
            <a:r>
              <a:rPr lang="nb-NO" dirty="0" smtClean="0"/>
              <a:t>Hjemmelskonflikter</a:t>
            </a:r>
            <a:r>
              <a:rPr lang="nb-NO" baseline="0" dirty="0" smtClean="0"/>
              <a:t> og</a:t>
            </a:r>
          </a:p>
          <a:p>
            <a:pPr lvl="1"/>
            <a:r>
              <a:rPr lang="nb-NO" baseline="0" dirty="0" smtClean="0"/>
              <a:t>o</a:t>
            </a:r>
            <a:r>
              <a:rPr lang="nb-NO" dirty="0" smtClean="0"/>
              <a:t>msetningserververe</a:t>
            </a:r>
          </a:p>
          <a:p>
            <a:pPr lvl="1"/>
            <a:r>
              <a:rPr lang="nb-NO" dirty="0" smtClean="0"/>
              <a:t>tvangskreditorer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32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Kreditorer og omsetningserververe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Kreditorer og tvangskreditorer</a:t>
            </a:r>
          </a:p>
          <a:p>
            <a:r>
              <a:rPr lang="nb-NO" dirty="0" smtClean="0"/>
              <a:t>Forskjellige typer omsetningserververe</a:t>
            </a:r>
          </a:p>
          <a:p>
            <a:r>
              <a:rPr lang="nb-NO" dirty="0" smtClean="0"/>
              <a:t>Omsetningens sikkerhet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155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FargemalERno</Template>
  <TotalTime>931</TotalTime>
  <Words>1213</Words>
  <Application>Microsoft Office PowerPoint</Application>
  <PresentationFormat>On-screen Show (4:3)</PresentationFormat>
  <Paragraphs>441</Paragraphs>
  <Slides>60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60</vt:i4>
      </vt:variant>
    </vt:vector>
  </HeadingPairs>
  <TitlesOfParts>
    <vt:vector size="73" baseType="lpstr">
      <vt:lpstr>SimSun</vt:lpstr>
      <vt:lpstr>Arial</vt:lpstr>
      <vt:lpstr>Comic Sans MS</vt:lpstr>
      <vt:lpstr>Symbol</vt:lpstr>
      <vt:lpstr>Times</vt:lpstr>
      <vt:lpstr>Times New Roman</vt:lpstr>
      <vt:lpstr>FargemalERno</vt:lpstr>
      <vt:lpstr>1_FargemalERno</vt:lpstr>
      <vt:lpstr>3_FargemalERno</vt:lpstr>
      <vt:lpstr>4_FargemalERno</vt:lpstr>
      <vt:lpstr>5_FargemalERno</vt:lpstr>
      <vt:lpstr>6_FargemalERno</vt:lpstr>
      <vt:lpstr>7_FargemalERno</vt:lpstr>
      <vt:lpstr>Dynamisk tingsrett </vt:lpstr>
      <vt:lpstr>Ressursside</vt:lpstr>
      <vt:lpstr>Kollokvier</vt:lpstr>
      <vt:lpstr>Maksimene</vt:lpstr>
      <vt:lpstr>Det går om unntak fra disse maksimene</vt:lpstr>
      <vt:lpstr>HASB-modellen</vt:lpstr>
      <vt:lpstr>Hva om As far hadde solgt?</vt:lpstr>
      <vt:lpstr>Hjemmelskonflikter og suksesjonskonflikter</vt:lpstr>
      <vt:lpstr>Kreditorer og omsetningserververe</vt:lpstr>
      <vt:lpstr>PowerPoint Presentation</vt:lpstr>
      <vt:lpstr>Ting og ikke-ting</vt:lpstr>
      <vt:lpstr>Formål med rettsvernsreglene</vt:lpstr>
      <vt:lpstr>Troverdighet</vt:lpstr>
      <vt:lpstr>Hva er en god rettsvernakt?</vt:lpstr>
      <vt:lpstr>Kreves det hjemmel for ekstinksjon?</vt:lpstr>
      <vt:lpstr>Posisjonene som er i konflikt</vt:lpstr>
      <vt:lpstr>Kontraktsrettigheter</vt:lpstr>
      <vt:lpstr>Erverv ved arv og gave</vt:lpstr>
      <vt:lpstr>Panteretter</vt:lpstr>
      <vt:lpstr>Kreditorbeslag: Utlegg </vt:lpstr>
      <vt:lpstr>Kreditorbeslag: Konkurs</vt:lpstr>
      <vt:lpstr>Tinglysing</vt:lpstr>
      <vt:lpstr>Negativ troverdighet</vt:lpstr>
      <vt:lpstr>Positiv troverdighet</vt:lpstr>
      <vt:lpstr>Eiendomsrett og andre rettigheter</vt:lpstr>
      <vt:lpstr>Kreditorekstinksjon</vt:lpstr>
      <vt:lpstr>Tvangsfullbyrdelsesl. §§ 7-13 og 7-14 </vt:lpstr>
      <vt:lpstr>«Firkantdoktinen» ved registrering</vt:lpstr>
      <vt:lpstr>Oppsummerende refleksjoner  tingl. §§ 20, 23 og 27</vt:lpstr>
      <vt:lpstr>PowerPoint Presentation</vt:lpstr>
      <vt:lpstr>Registreringsordninger utenom grunnboken</vt:lpstr>
      <vt:lpstr>Salgspant i motorvogn</vt:lpstr>
      <vt:lpstr>Notifikasjon</vt:lpstr>
      <vt:lpstr>Forskjellige overleveringskrav</vt:lpstr>
      <vt:lpstr>Negotiable gjeldsbrev</vt:lpstr>
      <vt:lpstr>Godtroloven nr. 37/1978</vt:lpstr>
      <vt:lpstr>Godtroloven forts</vt:lpstr>
      <vt:lpstr>Overlevering for å hindre kreditorekstinksjon</vt:lpstr>
      <vt:lpstr>Ekstinksjon og eiendomsrettens overgang</vt:lpstr>
      <vt:lpstr>Opptrinn og opplåning</vt:lpstr>
      <vt:lpstr>Dokumentasjonen</vt:lpstr>
      <vt:lpstr>Fordelingen av kjøpesummen ved tvangssalg</vt:lpstr>
      <vt:lpstr>Opptrinnsrett - problemet</vt:lpstr>
      <vt:lpstr>Opptrinn - hensyn</vt:lpstr>
      <vt:lpstr>Hovedpunkter</vt:lpstr>
      <vt:lpstr>Undersøkelsesplikt</vt:lpstr>
      <vt:lpstr>Kildene</vt:lpstr>
      <vt:lpstr>Utlegg i opplåningsrett?</vt:lpstr>
      <vt:lpstr>Enkeltemner</vt:lpstr>
      <vt:lpstr>Stansningsrett</vt:lpstr>
      <vt:lpstr>Lov om finansiell sikkerhetsstillelse nr. 17/2004</vt:lpstr>
      <vt:lpstr>EMK P 1-1</vt:lpstr>
      <vt:lpstr>ECHR 2007-III s. 365 Pye</vt:lpstr>
      <vt:lpstr>Ulovfestet ekstinksjon</vt:lpstr>
      <vt:lpstr>Kreditorer som første erverver</vt:lpstr>
      <vt:lpstr>Hvordan reglene virker sammen  – salg av fast eiendom</vt:lpstr>
      <vt:lpstr>Ting å sjekke først</vt:lpstr>
      <vt:lpstr>God tro</vt:lpstr>
      <vt:lpstr>Det virkelige faktum</vt:lpstr>
      <vt:lpstr>Prokrastinering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Røsæg</dc:creator>
  <cp:lastModifiedBy>Erik Røsæg</cp:lastModifiedBy>
  <cp:revision>92</cp:revision>
  <cp:lastPrinted>2017-02-14T07:13:43Z</cp:lastPrinted>
  <dcterms:created xsi:type="dcterms:W3CDTF">2016-01-15T04:44:18Z</dcterms:created>
  <dcterms:modified xsi:type="dcterms:W3CDTF">2019-02-07T16:25:06Z</dcterms:modified>
</cp:coreProperties>
</file>