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61" r:id="rId2"/>
    <p:sldMasterId id="2147483665" r:id="rId3"/>
    <p:sldMasterId id="2147483667" r:id="rId4"/>
    <p:sldMasterId id="2147483669" r:id="rId5"/>
    <p:sldMasterId id="2147483671" r:id="rId6"/>
    <p:sldMasterId id="2147483673" r:id="rId7"/>
  </p:sldMasterIdLst>
  <p:notesMasterIdLst>
    <p:notesMasterId r:id="rId71"/>
  </p:notesMasterIdLst>
  <p:handoutMasterIdLst>
    <p:handoutMasterId r:id="rId72"/>
  </p:handoutMasterIdLst>
  <p:sldIdLst>
    <p:sldId id="256" r:id="rId8"/>
    <p:sldId id="335" r:id="rId9"/>
    <p:sldId id="324" r:id="rId10"/>
    <p:sldId id="325" r:id="rId11"/>
    <p:sldId id="257" r:id="rId12"/>
    <p:sldId id="273" r:id="rId13"/>
    <p:sldId id="336" r:id="rId14"/>
    <p:sldId id="262" r:id="rId15"/>
    <p:sldId id="263" r:id="rId16"/>
    <p:sldId id="337" r:id="rId17"/>
    <p:sldId id="272" r:id="rId18"/>
    <p:sldId id="268" r:id="rId19"/>
    <p:sldId id="271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341" r:id="rId28"/>
    <p:sldId id="285" r:id="rId29"/>
    <p:sldId id="286" r:id="rId30"/>
    <p:sldId id="287" r:id="rId31"/>
    <p:sldId id="342" r:id="rId32"/>
    <p:sldId id="339" r:id="rId33"/>
    <p:sldId id="338" r:id="rId34"/>
    <p:sldId id="283" r:id="rId35"/>
    <p:sldId id="340" r:id="rId36"/>
    <p:sldId id="284" r:id="rId37"/>
    <p:sldId id="346" r:id="rId38"/>
    <p:sldId id="343" r:id="rId39"/>
    <p:sldId id="344" r:id="rId40"/>
    <p:sldId id="289" r:id="rId41"/>
    <p:sldId id="290" r:id="rId42"/>
    <p:sldId id="291" r:id="rId43"/>
    <p:sldId id="295" r:id="rId44"/>
    <p:sldId id="296" r:id="rId45"/>
    <p:sldId id="297" r:id="rId46"/>
    <p:sldId id="298" r:id="rId47"/>
    <p:sldId id="299" r:id="rId48"/>
    <p:sldId id="326" r:id="rId49"/>
    <p:sldId id="332" r:id="rId50"/>
    <p:sldId id="309" r:id="rId51"/>
    <p:sldId id="310" r:id="rId52"/>
    <p:sldId id="311" r:id="rId53"/>
    <p:sldId id="312" r:id="rId54"/>
    <p:sldId id="327" r:id="rId55"/>
    <p:sldId id="328" r:id="rId56"/>
    <p:sldId id="313" r:id="rId57"/>
    <p:sldId id="314" r:id="rId58"/>
    <p:sldId id="331" r:id="rId59"/>
    <p:sldId id="303" r:id="rId60"/>
    <p:sldId id="304" r:id="rId61"/>
    <p:sldId id="347" r:id="rId62"/>
    <p:sldId id="305" r:id="rId63"/>
    <p:sldId id="306" r:id="rId64"/>
    <p:sldId id="307" r:id="rId65"/>
    <p:sldId id="300" r:id="rId66"/>
    <p:sldId id="329" r:id="rId67"/>
    <p:sldId id="301" r:id="rId68"/>
    <p:sldId id="302" r:id="rId69"/>
    <p:sldId id="333" r:id="rId70"/>
  </p:sldIdLst>
  <p:sldSz cx="9144000" cy="6858000" type="screen4x3"/>
  <p:notesSz cx="6794500" cy="9931400"/>
  <p:defaultTextStyle>
    <a:defPPr>
      <a:defRPr lang="nn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ag 1" id="{9BF07F2F-A3B5-44F9-AC80-580FA2349C4D}">
          <p14:sldIdLst>
            <p14:sldId id="256"/>
            <p14:sldId id="335"/>
            <p14:sldId id="324"/>
            <p14:sldId id="325"/>
            <p14:sldId id="257"/>
            <p14:sldId id="273"/>
            <p14:sldId id="336"/>
            <p14:sldId id="262"/>
            <p14:sldId id="263"/>
            <p14:sldId id="337"/>
            <p14:sldId id="272"/>
          </p14:sldIdLst>
        </p14:section>
        <p14:section name="Dag 2" id="{C5675F43-38C7-45B7-AF81-8848B66BC985}">
          <p14:sldIdLst>
            <p14:sldId id="268"/>
            <p14:sldId id="271"/>
            <p14:sldId id="275"/>
            <p14:sldId id="277"/>
            <p14:sldId id="278"/>
          </p14:sldIdLst>
        </p14:section>
        <p14:section name="Dag 3" id="{00651928-D843-4B4B-AB49-E34FEBD22945}">
          <p14:sldIdLst>
            <p14:sldId id="279"/>
            <p14:sldId id="280"/>
            <p14:sldId id="281"/>
            <p14:sldId id="282"/>
          </p14:sldIdLst>
        </p14:section>
        <p14:section name="Dag 4" id="{9DD50BA3-64F5-4704-B828-9AF9FEB0A4C3}">
          <p14:sldIdLst>
            <p14:sldId id="341"/>
            <p14:sldId id="285"/>
          </p14:sldIdLst>
        </p14:section>
        <p14:section name="Dag 5" id="{AF59E347-EF51-4BD9-A333-68BC367BB550}">
          <p14:sldIdLst>
            <p14:sldId id="286"/>
            <p14:sldId id="287"/>
            <p14:sldId id="342"/>
          </p14:sldIdLst>
        </p14:section>
        <p14:section name="Dag 6" id="{64F8AE7B-99A6-4F7E-A7B0-4190C5BCAD63}">
          <p14:sldIdLst>
            <p14:sldId id="339"/>
            <p14:sldId id="338"/>
            <p14:sldId id="283"/>
          </p14:sldIdLst>
        </p14:section>
        <p14:section name="Dag 7" id="{771F41FA-AC5C-40A2-B035-A5FC7A807F65}">
          <p14:sldIdLst>
            <p14:sldId id="340"/>
            <p14:sldId id="284"/>
            <p14:sldId id="346"/>
            <p14:sldId id="343"/>
            <p14:sldId id="344"/>
          </p14:sldIdLst>
        </p14:section>
        <p14:section name="Dag 8" id="{8F38E12C-D1E4-4542-9C9F-0AF178E2F761}">
          <p14:sldIdLst>
            <p14:sldId id="289"/>
            <p14:sldId id="290"/>
            <p14:sldId id="291"/>
            <p14:sldId id="295"/>
          </p14:sldIdLst>
        </p14:section>
        <p14:section name="Dag 9" id="{198B21A2-3842-4DCB-8190-7F6BB37FD866}">
          <p14:sldIdLst>
            <p14:sldId id="296"/>
            <p14:sldId id="297"/>
            <p14:sldId id="298"/>
            <p14:sldId id="299"/>
            <p14:sldId id="326"/>
          </p14:sldIdLst>
        </p14:section>
        <p14:section name="Dag 12" id="{4FBC2771-15D6-450E-97FF-1716A76FF8B9}">
          <p14:sldIdLst>
            <p14:sldId id="332"/>
            <p14:sldId id="309"/>
            <p14:sldId id="310"/>
            <p14:sldId id="311"/>
            <p14:sldId id="312"/>
            <p14:sldId id="327"/>
            <p14:sldId id="328"/>
            <p14:sldId id="313"/>
            <p14:sldId id="314"/>
          </p14:sldIdLst>
        </p14:section>
        <p14:section name="Dag 10" id="{249BC445-04CF-4388-BB04-2BB59647CBB0}">
          <p14:sldIdLst>
            <p14:sldId id="331"/>
            <p14:sldId id="303"/>
            <p14:sldId id="304"/>
            <p14:sldId id="347"/>
            <p14:sldId id="305"/>
            <p14:sldId id="306"/>
            <p14:sldId id="307"/>
            <p14:sldId id="300"/>
            <p14:sldId id="329"/>
            <p14:sldId id="301"/>
            <p14:sldId id="302"/>
          </p14:sldIdLst>
        </p14:section>
        <p14:section name="Avslutnng" id="{DF62E278-AA75-4FF7-9860-BA1B4836284E}">
          <p14:sldIdLst>
            <p14:sldId id="3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0" autoAdjust="0"/>
    <p:restoredTop sz="86391" autoAdjust="0"/>
  </p:normalViewPr>
  <p:slideViewPr>
    <p:cSldViewPr>
      <p:cViewPr varScale="1">
        <p:scale>
          <a:sx n="61" d="100"/>
          <a:sy n="61" d="100"/>
        </p:scale>
        <p:origin x="48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26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slide" Target="slides/slide56.xml"/><Relationship Id="rId68" Type="http://schemas.openxmlformats.org/officeDocument/2006/relationships/slide" Target="slides/slide61.xml"/><Relationship Id="rId76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71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slide" Target="slides/slide59.xml"/><Relationship Id="rId7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61" Type="http://schemas.openxmlformats.org/officeDocument/2006/relationships/slide" Target="slides/slide54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slide" Target="slides/slide62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slide" Target="slides/slide63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FCCB48-DE98-434E-B5FF-52D1C90A1798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73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n-NO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Click to edit Master text styles</a:t>
            </a:r>
          </a:p>
          <a:p>
            <a:pPr lvl="1"/>
            <a:r>
              <a:rPr lang="nn-NO" smtClean="0"/>
              <a:t>Second level</a:t>
            </a:r>
          </a:p>
          <a:p>
            <a:pPr lvl="2"/>
            <a:r>
              <a:rPr lang="nn-NO" smtClean="0"/>
              <a:t>Third level</a:t>
            </a:r>
          </a:p>
          <a:p>
            <a:pPr lvl="3"/>
            <a:r>
              <a:rPr lang="nn-NO" smtClean="0"/>
              <a:t>Fourth level</a:t>
            </a:r>
          </a:p>
          <a:p>
            <a:pPr lvl="4"/>
            <a:r>
              <a:rPr lang="nn-NO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57A2F6-5AC0-4989-8DA9-09B6B756BBF9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92396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95520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32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56068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A62C6-9BEC-4421-B5D2-3A28BE840BFB}" type="slidenum">
              <a:rPr lang="nn-NO" smtClean="0"/>
              <a:pPr>
                <a:defRPr/>
              </a:pPr>
              <a:t>34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84062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5A62C6-9BEC-4421-B5D2-3A28BE840BFB}" type="slidenum">
              <a:rPr lang="nn-NO" smtClean="0"/>
              <a:pPr>
                <a:defRPr/>
              </a:pPr>
              <a:t>35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7737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41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754549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706487-DC1B-436A-9D88-E5CAE4074BC8}" type="slidenum">
              <a:rPr lang="nn-NO" smtClean="0"/>
              <a:pPr>
                <a:defRPr/>
              </a:pPr>
              <a:t>54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339520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706487-DC1B-436A-9D88-E5CAE4074BC8}" type="slidenum">
              <a:rPr lang="nn-NO" smtClean="0"/>
              <a:pPr>
                <a:defRPr/>
              </a:pPr>
              <a:t>56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98360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706487-DC1B-436A-9D88-E5CAE4074BC8}" type="slidenum">
              <a:rPr lang="nn-NO" smtClean="0"/>
              <a:pPr>
                <a:defRPr/>
              </a:pPr>
              <a:t>57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809158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706487-DC1B-436A-9D88-E5CAE4074BC8}" type="slidenum">
              <a:rPr lang="nn-NO" smtClean="0"/>
              <a:pPr>
                <a:defRPr/>
              </a:pPr>
              <a:t>58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98770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520992-93C8-4810-B421-1696DD13C93A}" type="slidenum">
              <a:rPr lang="nn-NO" smtClean="0"/>
              <a:pPr/>
              <a:t>8</a:t>
            </a:fld>
            <a:endParaRPr lang="nn-NO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865188"/>
            <a:ext cx="4643438" cy="3482975"/>
          </a:xfrm>
          <a:ln w="12700" cap="flat">
            <a:solidFill>
              <a:schemeClr val="tx1"/>
            </a:solidFill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321" y="4718690"/>
            <a:ext cx="5143859" cy="4180048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845B5-8A64-4EEB-A3FB-59F0CB1736F3}" type="slidenum">
              <a:rPr lang="nn-NO" smtClean="0"/>
              <a:pPr/>
              <a:t>9</a:t>
            </a:fld>
            <a:endParaRPr lang="nn-NO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865188"/>
            <a:ext cx="4643438" cy="3482975"/>
          </a:xfrm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321" y="4718690"/>
            <a:ext cx="5143859" cy="4180048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10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03141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11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594113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20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61132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45896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73695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57A2F6-5AC0-4989-8DA9-09B6B756BBF9}" type="slidenum">
              <a:rPr lang="nn-NO" smtClean="0"/>
              <a:pPr/>
              <a:t>29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065144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438400"/>
            <a:ext cx="77216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3716338"/>
            <a:ext cx="6400800" cy="1771650"/>
          </a:xfrm>
        </p:spPr>
        <p:txBody>
          <a:bodyPr/>
          <a:lstStyle>
            <a:lvl1pPr marL="0" indent="0" algn="r">
              <a:defRPr sz="2800">
                <a:solidFill>
                  <a:schemeClr val="folHlink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43650"/>
            <a:ext cx="1930400" cy="51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pitchFamily="34" charset="0"/>
              </a:defRPr>
            </a:lvl1pPr>
          </a:lstStyle>
          <a:p>
            <a:fld id="{E08C94B9-BC33-4386-A7F5-A3CC83FB7ED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2295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B06A57-C0A4-44BC-8415-54662A157D6D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5429D6-7FDA-4F97-9741-DBE666F9D989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D8289F-728C-47D7-A633-D1CE23481364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C76FAB-9731-41B8-83D5-FAA92A5BEDF9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D8B31-F2AA-468C-B742-30BC43CAB9D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30459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6630-74ED-492A-B0CB-2DA30444C895}" type="datetimeFigureOut">
              <a:rPr lang="nb-NO" smtClean="0"/>
              <a:t>04.09.2020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BD98-132E-467A-B43F-0B559CFD204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680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755FC8-E602-4BDE-99C4-A98465FA4BB8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EC76FAB-9731-41B8-83D5-FAA92A5BEDF9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1256AE-24B3-48A1-A161-5EA0F5672DAD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B1C59D-9981-4D8A-9BFB-CD92A6E062BF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D789FD-E783-4D49-BAD3-AF9DD1E79364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751F52-0099-4086-80BF-39D6F617DE97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pn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/>
              <a:pPr/>
              <a:t>‹#›</a:t>
            </a:fld>
            <a:endParaRPr lang="en-US">
              <a:solidFill>
                <a:schemeClr val="bg2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accent1"/>
                </a:solidFill>
              </a:defRPr>
            </a:lvl1pPr>
          </a:lstStyle>
          <a:p>
            <a:fld id="{1BFC0EA2-53BA-4B1F-AE23-3FEF0984AB98}" type="slidenum">
              <a:rPr lang="en-US">
                <a:solidFill>
                  <a:srgbClr val="FF6600"/>
                </a:solidFill>
              </a:rPr>
              <a:pPr/>
              <a:t>‹#›</a:t>
            </a:fld>
            <a:endParaRPr lang="en-US">
              <a:solidFill>
                <a:srgbClr val="5E574E"/>
              </a:solidFill>
              <a:latin typeface="Arial" pitchFamily="34" charset="0"/>
            </a:endParaRPr>
          </a:p>
        </p:txBody>
      </p:sp>
      <p:pic>
        <p:nvPicPr>
          <p:cNvPr id="11269" name="Picture 5" descr="pain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pain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237288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-1189038" y="6172200"/>
            <a:ext cx="9144001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b-NO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7" r:id="rId3"/>
    <p:sldLayoutId id="2147483678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 i="1">
          <a:solidFill>
            <a:schemeClr val="accent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800" b="1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400"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o"/>
        <a:defRPr kumimoji="1" sz="2000" b="1" i="1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folk.uio.no/erikro/WWW/Ressursside%20dynamisk%20tingsrett/Dynamisk%20tingsrett%20ressurser.html#skjema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olk.uio.no/erikro/WWW/Ressursside%20dynamisk%20tingsrett/Dynamisk%20tingsrett%20ressurser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erik@rosaeg.no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folk.uio.no/erikro/WWW/disposisjoner/formularer/formularer.html" TargetMode="External"/><Relationship Id="rId1" Type="http://schemas.openxmlformats.org/officeDocument/2006/relationships/slideLayout" Target="../slideLayouts/slideLayout1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3600" dirty="0" smtClean="0"/>
              <a:t>Dynamisk tingsrett </a:t>
            </a:r>
            <a:endParaRPr lang="nb-NO" sz="36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3716338"/>
            <a:ext cx="6400800" cy="2881312"/>
          </a:xfrm>
        </p:spPr>
        <p:txBody>
          <a:bodyPr/>
          <a:lstStyle/>
          <a:p>
            <a:r>
              <a:rPr lang="nb-NO" dirty="0"/>
              <a:t>Professor Erik Røsæg</a:t>
            </a:r>
          </a:p>
          <a:p>
            <a:r>
              <a:rPr lang="nb-NO" dirty="0" smtClean="0"/>
              <a:t>erik@rosaeg.no</a:t>
            </a:r>
            <a:endParaRPr lang="nb-NO" dirty="0"/>
          </a:p>
          <a:p>
            <a:r>
              <a:rPr lang="nb-NO" dirty="0" smtClean="0"/>
              <a:t>rosaeg.no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8532440" y="6065912"/>
            <a:ext cx="611560" cy="7920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Grunnreglene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182376"/>
              </p:ext>
            </p:extLst>
          </p:nvPr>
        </p:nvGraphicFramePr>
        <p:xfrm>
          <a:off x="251520" y="1772816"/>
          <a:ext cx="8703294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257">
                  <a:extLst>
                    <a:ext uri="{9D8B030D-6E8A-4147-A177-3AD203B41FA5}">
                      <a16:colId xmlns:a16="http://schemas.microsoft.com/office/drawing/2014/main" val="3139972086"/>
                    </a:ext>
                  </a:extLst>
                </a:gridCol>
                <a:gridCol w="3078200">
                  <a:extLst>
                    <a:ext uri="{9D8B030D-6E8A-4147-A177-3AD203B41FA5}">
                      <a16:colId xmlns:a16="http://schemas.microsoft.com/office/drawing/2014/main" val="1561049670"/>
                    </a:ext>
                  </a:extLst>
                </a:gridCol>
                <a:gridCol w="2971837">
                  <a:extLst>
                    <a:ext uri="{9D8B030D-6E8A-4147-A177-3AD203B41FA5}">
                      <a16:colId xmlns:a16="http://schemas.microsoft.com/office/drawing/2014/main" val="269340212"/>
                    </a:ext>
                  </a:extLst>
                </a:gridCol>
              </a:tblGrid>
              <a:tr h="511174">
                <a:tc>
                  <a:txBody>
                    <a:bodyPr/>
                    <a:lstStyle/>
                    <a:p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SB-konflikt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HB-konflikt</a:t>
                      </a:r>
                      <a:endParaRPr lang="nb-NO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445717"/>
                  </a:ext>
                </a:extLst>
              </a:tr>
              <a:tr h="1774073"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B er tvangs-kreditor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Ekstinksjon for å hindre kreditorsvik («notoritet»)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Ingen ekstinksjon</a:t>
                      </a:r>
                      <a:endParaRPr lang="nb-NO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12489"/>
                  </a:ext>
                </a:extLst>
              </a:tr>
              <a:tr h="2616006"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B er kjøper,</a:t>
                      </a:r>
                      <a:r>
                        <a:rPr lang="nb-NO" sz="2800" b="1" baseline="0" dirty="0" smtClean="0"/>
                        <a:t> etc. («omsetnings-erverver»)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Ekstinksjon for</a:t>
                      </a:r>
                      <a:r>
                        <a:rPr lang="nb-NO" sz="2800" b="1" baseline="0" dirty="0" smtClean="0"/>
                        <a:t> forventnings-sikring («legitimasjon», god tro)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800" b="1" dirty="0" smtClean="0"/>
                        <a:t>Ekstinksjon for</a:t>
                      </a:r>
                      <a:r>
                        <a:rPr lang="nb-NO" sz="2800" b="1" baseline="0" dirty="0" smtClean="0"/>
                        <a:t> forventnings-sikring («legitimasjon», god tro).</a:t>
                      </a:r>
                      <a:br>
                        <a:rPr lang="nb-NO" sz="2800" b="1" baseline="0" dirty="0" smtClean="0"/>
                      </a:br>
                      <a:r>
                        <a:rPr lang="nb-NO" sz="2800" b="1" baseline="0" dirty="0" smtClean="0">
                          <a:solidFill>
                            <a:schemeClr val="tx1"/>
                          </a:solidFill>
                        </a:rPr>
                        <a:t>Unntak!</a:t>
                      </a:r>
                      <a:endParaRPr lang="nb-NO" sz="28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20452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6084168" y="6237312"/>
            <a:ext cx="1440160" cy="432048"/>
          </a:xfrm>
          <a:prstGeom prst="rect">
            <a:avLst/>
          </a:prstGeom>
          <a:solidFill>
            <a:schemeClr val="accent1">
              <a:alpha val="4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26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erikro_adm\Desktop\Emneforelesninger.tif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188640"/>
            <a:ext cx="10189154" cy="72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6093296"/>
            <a:ext cx="4552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800" dirty="0" smtClean="0">
                <a:hlinkClick r:id="rId4"/>
              </a:rPr>
              <a:t>Dette og flere skjemaer på ressurssiden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14175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effectLst/>
              </a:rPr>
              <a:t>Ting og ikke-ting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Forskjellige typer ting</a:t>
            </a:r>
          </a:p>
          <a:p>
            <a:r>
              <a:rPr lang="nb-NO" dirty="0" smtClean="0"/>
              <a:t>Fordringer</a:t>
            </a:r>
          </a:p>
          <a:p>
            <a:r>
              <a:rPr lang="nb-NO" dirty="0" smtClean="0"/>
              <a:t>Immaterialrettigheter </a:t>
            </a:r>
            <a:br>
              <a:rPr lang="nb-NO" dirty="0" smtClean="0"/>
            </a:br>
            <a:r>
              <a:rPr lang="nb-NO" dirty="0" smtClean="0"/>
              <a:t>(«</a:t>
            </a:r>
            <a:r>
              <a:rPr lang="nb-NO" dirty="0" err="1" smtClean="0"/>
              <a:t>intellectual</a:t>
            </a:r>
            <a:r>
              <a:rPr lang="nb-NO" dirty="0" smtClean="0"/>
              <a:t> </a:t>
            </a:r>
            <a:r>
              <a:rPr lang="nb-NO" dirty="0" err="1" smtClean="0"/>
              <a:t>property</a:t>
            </a:r>
            <a:r>
              <a:rPr lang="nb-NO" dirty="0" smtClean="0"/>
              <a:t>»)</a:t>
            </a:r>
          </a:p>
        </p:txBody>
      </p:sp>
    </p:spTree>
    <p:extLst>
      <p:ext uri="{BB962C8B-B14F-4D97-AF65-F5344CB8AC3E}">
        <p14:creationId xmlns:p14="http://schemas.microsoft.com/office/powerpoint/2010/main" val="419609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cap="none" dirty="0" smtClean="0">
                <a:effectLst/>
              </a:rPr>
              <a:t>Kreves det hjemmel for ekstinksjon?</a:t>
            </a:r>
            <a:endParaRPr lang="nb-NO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964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Posisjonene som er i konflikt</a:t>
            </a:r>
            <a:endParaRPr lang="nb-NO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178800" cy="4210050"/>
          </a:xfrm>
        </p:spPr>
        <p:txBody>
          <a:bodyPr/>
          <a:lstStyle/>
          <a:p>
            <a:r>
              <a:rPr lang="nb-NO" sz="3600" dirty="0" err="1" smtClean="0"/>
              <a:t>Kontraktsrettigheter</a:t>
            </a:r>
            <a:endParaRPr lang="nb-NO" sz="3600" dirty="0"/>
          </a:p>
          <a:p>
            <a:r>
              <a:rPr lang="nb-NO" sz="3600" dirty="0" smtClean="0"/>
              <a:t>Erverv </a:t>
            </a:r>
            <a:r>
              <a:rPr lang="nb-NO" sz="3600" dirty="0"/>
              <a:t>ved arv og gave</a:t>
            </a:r>
          </a:p>
          <a:p>
            <a:r>
              <a:rPr lang="nb-NO" sz="3600" dirty="0" smtClean="0"/>
              <a:t>Panteretter</a:t>
            </a:r>
            <a:endParaRPr lang="nb-NO" sz="3600" dirty="0"/>
          </a:p>
          <a:p>
            <a:r>
              <a:rPr lang="nb-NO" sz="3600" dirty="0" smtClean="0"/>
              <a:t>Kreditorbeslag</a:t>
            </a:r>
            <a:r>
              <a:rPr lang="nb-NO" sz="3600" dirty="0"/>
              <a:t>: Utlegg og </a:t>
            </a:r>
            <a:r>
              <a:rPr lang="nb-NO" sz="3600" dirty="0" smtClean="0"/>
              <a:t>konkurs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kumimoji="1" lang="nb-NO" sz="4000" b="1" i="1" dirty="0" err="1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Kontraktsrettigheter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Vederlagsforutsetningen</a:t>
            </a:r>
          </a:p>
          <a:p>
            <a:r>
              <a:rPr lang="nb-NO" dirty="0" smtClean="0"/>
              <a:t>Avtaleloven § 34</a:t>
            </a:r>
          </a:p>
          <a:p>
            <a:r>
              <a:rPr lang="nb-NO" dirty="0" smtClean="0"/>
              <a:t>Avtaleloven § 36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33939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Erverv ved arv og gave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Arv</a:t>
            </a:r>
          </a:p>
          <a:p>
            <a:r>
              <a:rPr lang="nb-NO" dirty="0" smtClean="0"/>
              <a:t>Gave</a:t>
            </a:r>
          </a:p>
          <a:p>
            <a:r>
              <a:rPr lang="nb-NO" dirty="0" smtClean="0"/>
              <a:t>Innretningshensynet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7160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Panteretter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178800" cy="4210050"/>
          </a:xfrm>
        </p:spPr>
        <p:txBody>
          <a:bodyPr/>
          <a:lstStyle/>
          <a:p>
            <a:r>
              <a:rPr lang="nb-NO" dirty="0" smtClean="0"/>
              <a:t>Hva er poenget med pant?</a:t>
            </a:r>
          </a:p>
          <a:p>
            <a:r>
              <a:rPr lang="nb-NO" dirty="0" smtClean="0"/>
              <a:t>Kontraktspant, </a:t>
            </a:r>
            <a:r>
              <a:rPr lang="nb-NO" dirty="0" err="1" smtClean="0"/>
              <a:t>legalpant</a:t>
            </a:r>
            <a:r>
              <a:rPr lang="nb-NO" dirty="0" smtClean="0"/>
              <a:t>, utleggspant</a:t>
            </a:r>
          </a:p>
          <a:p>
            <a:r>
              <a:rPr lang="nb-NO" dirty="0" smtClean="0"/>
              <a:t>Underpant og håndpant</a:t>
            </a:r>
          </a:p>
          <a:p>
            <a:r>
              <a:rPr lang="nb-NO" dirty="0" smtClean="0"/>
              <a:t>Panteretter etter formuesgode</a:t>
            </a:r>
          </a:p>
          <a:p>
            <a:pPr lvl="1"/>
            <a:r>
              <a:rPr lang="nb-NO" dirty="0" smtClean="0"/>
              <a:t>Fast eiendom</a:t>
            </a:r>
          </a:p>
          <a:p>
            <a:pPr lvl="1"/>
            <a:r>
              <a:rPr lang="nb-NO" dirty="0" smtClean="0"/>
              <a:t>Næringsløsøre/ -tilbehør</a:t>
            </a:r>
          </a:p>
          <a:p>
            <a:pPr lvl="1"/>
            <a:r>
              <a:rPr lang="nb-NO" dirty="0" smtClean="0"/>
              <a:t>Salgspant</a:t>
            </a:r>
          </a:p>
          <a:p>
            <a:pPr lvl="1"/>
            <a:r>
              <a:rPr lang="nb-NO" dirty="0" smtClean="0"/>
              <a:t>Fordringer</a:t>
            </a:r>
          </a:p>
          <a:p>
            <a:r>
              <a:rPr lang="nb-NO" dirty="0" smtClean="0"/>
              <a:t>Realisasjon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131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Kreditorbeslag: Utlegg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Tvangsgrunnlag</a:t>
            </a:r>
          </a:p>
          <a:p>
            <a:r>
              <a:rPr lang="nb-NO" dirty="0" smtClean="0"/>
              <a:t>Utlegg</a:t>
            </a:r>
          </a:p>
          <a:p>
            <a:r>
              <a:rPr lang="nb-NO" dirty="0" smtClean="0"/>
              <a:t>Tvangssalg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329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Kreditorbeslag: Konkurs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178800" cy="4210050"/>
          </a:xfrm>
        </p:spPr>
        <p:txBody>
          <a:bodyPr/>
          <a:lstStyle/>
          <a:p>
            <a:r>
              <a:rPr lang="nb-NO" dirty="0" smtClean="0"/>
              <a:t>Hva er poenget med konkurs?</a:t>
            </a:r>
          </a:p>
          <a:p>
            <a:r>
              <a:rPr lang="nb-NO" dirty="0" smtClean="0"/>
              <a:t>Kø og bløtkake</a:t>
            </a:r>
          </a:p>
          <a:p>
            <a:r>
              <a:rPr lang="nb-NO" dirty="0" smtClean="0"/>
              <a:t>Insolvens og «teknisk konkurs»</a:t>
            </a:r>
          </a:p>
          <a:p>
            <a:r>
              <a:rPr lang="nb-NO" dirty="0" smtClean="0"/>
              <a:t>Administrasjon av boet</a:t>
            </a:r>
          </a:p>
          <a:p>
            <a:r>
              <a:rPr lang="nb-NO" dirty="0" smtClean="0"/>
              <a:t>Hvor blir det av debitor?</a:t>
            </a:r>
          </a:p>
          <a:p>
            <a:r>
              <a:rPr lang="nb-NO" dirty="0" smtClean="0"/>
              <a:t>Omstøtelse</a:t>
            </a:r>
          </a:p>
          <a:p>
            <a:r>
              <a:rPr lang="nb-NO" dirty="0" smtClean="0"/>
              <a:t>Utlodning og dividende og restgjeld</a:t>
            </a:r>
          </a:p>
          <a:p>
            <a:r>
              <a:rPr lang="nb-NO" dirty="0" smtClean="0"/>
              <a:t>Annen kollektiv gjeldsforfølgning</a:t>
            </a:r>
          </a:p>
        </p:txBody>
      </p:sp>
    </p:spTree>
    <p:extLst>
      <p:ext uri="{BB962C8B-B14F-4D97-AF65-F5344CB8AC3E}">
        <p14:creationId xmlns:p14="http://schemas.microsoft.com/office/powerpoint/2010/main" val="130588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67944" y="1938032"/>
            <a:ext cx="47370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/>
              <a:t>Inn og ut av undervisningslokalet:</a:t>
            </a:r>
          </a:p>
          <a:p>
            <a:endParaRPr lang="nb-NO" sz="6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b-NO" sz="1800" dirty="0"/>
              <a:t>Vær ute i god tid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b-NO" sz="1800" dirty="0"/>
              <a:t>I auditorier: gå inn ved kateteret og ut bakerst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b-NO" sz="1800" dirty="0"/>
              <a:t>Undervisning i rommet før din time?  Ikke gå inn før </a:t>
            </a:r>
            <a:br>
              <a:rPr lang="nb-NO" sz="1800" dirty="0"/>
            </a:br>
            <a:r>
              <a:rPr lang="nb-NO" sz="1800" dirty="0"/>
              <a:t>rommet er tømt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b-NO" sz="1800" dirty="0"/>
              <a:t>Hold 1-meters avstand på vei inn og ut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b-NO" sz="1800" dirty="0"/>
              <a:t>Unngå at andre studenter må passere deg på vei til sin plass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b-NO" sz="1800" dirty="0"/>
              <a:t>Sitt kun på anviste plasser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b-NO" sz="1800" dirty="0"/>
              <a:t>Gå ut med en gang undervisningen er avsluttet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80522" y="4210646"/>
            <a:ext cx="4737040" cy="15745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9" name="Rectangle 8"/>
          <p:cNvSpPr/>
          <p:nvPr/>
        </p:nvSpPr>
        <p:spPr>
          <a:xfrm>
            <a:off x="0" y="1309650"/>
            <a:ext cx="9144001" cy="36657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1383" b="65454"/>
          <a:stretch/>
        </p:blipFill>
        <p:spPr>
          <a:xfrm>
            <a:off x="6664813" y="1014620"/>
            <a:ext cx="3805676" cy="3527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30417" y="1319162"/>
            <a:ext cx="661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SMITTEVERN FOR STUDENTER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1036" y="4338197"/>
            <a:ext cx="45172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800" dirty="0"/>
              <a:t>Er du smittet med korona?</a:t>
            </a:r>
          </a:p>
          <a:p>
            <a:r>
              <a:rPr lang="nb-NO" sz="1800" dirty="0"/>
              <a:t>Har du fått bekreftet smitte? Blitt testet og venter på svar, eller har klare symptomer på smitte? Fakultetet ønsker beskjed.</a:t>
            </a:r>
          </a:p>
          <a:p>
            <a:endParaRPr lang="nb-NO" sz="1800" dirty="0"/>
          </a:p>
          <a:p>
            <a:r>
              <a:rPr lang="nb-NO" sz="1800" dirty="0"/>
              <a:t>Ring </a:t>
            </a:r>
            <a:r>
              <a:rPr lang="nb-NO" sz="1800" b="1" dirty="0"/>
              <a:t>936 78 902</a:t>
            </a:r>
          </a:p>
          <a:p>
            <a:r>
              <a:rPr lang="nb-NO" sz="1800" dirty="0"/>
              <a:t>(Åpent 08 – 20 hver dag)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175" y="1784638"/>
            <a:ext cx="1667255" cy="233415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175" y="3830858"/>
            <a:ext cx="1667255" cy="23341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39" y="3830858"/>
            <a:ext cx="1667255" cy="233415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39" y="1784638"/>
            <a:ext cx="1667255" cy="233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61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Tinglysing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Hva er poenget med tinglysing?</a:t>
            </a:r>
          </a:p>
          <a:p>
            <a:pPr lvl="1"/>
            <a:r>
              <a:rPr lang="nb-NO" dirty="0" smtClean="0"/>
              <a:t>Tingl. </a:t>
            </a:r>
            <a:r>
              <a:rPr lang="nb-NO" baseline="0" dirty="0" smtClean="0"/>
              <a:t>§ 12</a:t>
            </a:r>
          </a:p>
          <a:p>
            <a:pPr lvl="1"/>
            <a:r>
              <a:rPr lang="nb-NO" dirty="0" smtClean="0"/>
              <a:t>Offentligrettslig kontroll</a:t>
            </a:r>
            <a:endParaRPr lang="nb-NO" baseline="0" dirty="0" smtClean="0"/>
          </a:p>
          <a:p>
            <a:r>
              <a:rPr lang="nb-NO" dirty="0" smtClean="0"/>
              <a:t>Elektronisk tinglysing</a:t>
            </a:r>
          </a:p>
          <a:p>
            <a:pPr lvl="1"/>
            <a:r>
              <a:rPr lang="nb-NO" dirty="0" err="1"/>
              <a:t>Grunnboksføring</a:t>
            </a:r>
            <a:r>
              <a:rPr lang="nb-NO" dirty="0"/>
              <a:t>. Utdrag</a:t>
            </a:r>
          </a:p>
          <a:p>
            <a:pPr lvl="1"/>
            <a:r>
              <a:rPr lang="nb-NO" dirty="0"/>
              <a:t>Grunnbokshjemmel</a:t>
            </a:r>
          </a:p>
          <a:p>
            <a:pPr lvl="1"/>
            <a:r>
              <a:rPr lang="nb-NO" dirty="0"/>
              <a:t>Begrensede rettigheter</a:t>
            </a:r>
          </a:p>
          <a:p>
            <a:pPr lvl="1"/>
            <a:r>
              <a:rPr lang="nb-NO" dirty="0"/>
              <a:t>Tinglysingsfeil</a:t>
            </a:r>
          </a:p>
          <a:p>
            <a:pPr lvl="1"/>
            <a:r>
              <a:rPr lang="nb-NO" dirty="0"/>
              <a:t>Erstatning</a:t>
            </a:r>
          </a:p>
          <a:p>
            <a:pPr lvl="1"/>
            <a:r>
              <a:rPr lang="nb-NO" dirty="0" smtClean="0"/>
              <a:t>Foreldelse</a:t>
            </a:r>
            <a:endParaRPr lang="nb-NO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dirty="0" smtClean="0"/>
              <a:t>Papirtinglysing</a:t>
            </a:r>
            <a:endParaRPr lang="nb-NO" dirty="0"/>
          </a:p>
          <a:p>
            <a:pPr lvl="1"/>
            <a:r>
              <a:rPr lang="nb-NO" dirty="0"/>
              <a:t>Tinglysingskopi</a:t>
            </a:r>
          </a:p>
          <a:p>
            <a:pPr lvl="1"/>
            <a:r>
              <a:rPr lang="nb-NO" dirty="0" smtClean="0"/>
              <a:t>Vitner</a:t>
            </a:r>
          </a:p>
          <a:p>
            <a:pPr lvl="1"/>
            <a:r>
              <a:rPr lang="nb-NO" dirty="0" smtClean="0"/>
              <a:t>Prioritet</a:t>
            </a:r>
            <a:endParaRPr lang="nb-NO" dirty="0"/>
          </a:p>
          <a:p>
            <a:r>
              <a:rPr lang="nb-NO" dirty="0" err="1" smtClean="0"/>
              <a:t>Dagboksføring</a:t>
            </a:r>
            <a:r>
              <a:rPr lang="nb-NO" dirty="0" smtClean="0"/>
              <a:t> (etter tidligere ordning)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117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8532440" y="6065912"/>
            <a:ext cx="611560" cy="7920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Hindring av kreditorsvik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772816"/>
          <a:ext cx="8703294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257">
                  <a:extLst>
                    <a:ext uri="{9D8B030D-6E8A-4147-A177-3AD203B41FA5}">
                      <a16:colId xmlns:a16="http://schemas.microsoft.com/office/drawing/2014/main" val="3139972086"/>
                    </a:ext>
                  </a:extLst>
                </a:gridCol>
                <a:gridCol w="3078200">
                  <a:extLst>
                    <a:ext uri="{9D8B030D-6E8A-4147-A177-3AD203B41FA5}">
                      <a16:colId xmlns:a16="http://schemas.microsoft.com/office/drawing/2014/main" val="1561049670"/>
                    </a:ext>
                  </a:extLst>
                </a:gridCol>
                <a:gridCol w="2971837">
                  <a:extLst>
                    <a:ext uri="{9D8B030D-6E8A-4147-A177-3AD203B41FA5}">
                      <a16:colId xmlns:a16="http://schemas.microsoft.com/office/drawing/2014/main" val="269340212"/>
                    </a:ext>
                  </a:extLst>
                </a:gridCol>
              </a:tblGrid>
              <a:tr h="511174">
                <a:tc>
                  <a:txBody>
                    <a:bodyPr/>
                    <a:lstStyle/>
                    <a:p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SB-konflikt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HB-konflikt</a:t>
                      </a:r>
                      <a:endParaRPr lang="nb-NO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445717"/>
                  </a:ext>
                </a:extLst>
              </a:tr>
              <a:tr h="1774073"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B er tvangs-kreditor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Ekstinksjon for å hindre kreditorsvik («notoritet»)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Ingen ekstinksjon</a:t>
                      </a:r>
                      <a:endParaRPr lang="nb-NO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12489"/>
                  </a:ext>
                </a:extLst>
              </a:tr>
              <a:tr h="2616006"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B er kjøper,</a:t>
                      </a:r>
                      <a:r>
                        <a:rPr lang="nb-NO" sz="2800" b="1" baseline="0" dirty="0" smtClean="0"/>
                        <a:t> etc. («omsetnings-erverver»)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Ekstinksjon for</a:t>
                      </a:r>
                      <a:r>
                        <a:rPr lang="nb-NO" sz="2800" b="1" baseline="0" dirty="0" smtClean="0"/>
                        <a:t> forventnings-sikring («legitimasjon», god tro)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800" b="1" dirty="0" smtClean="0"/>
                        <a:t>Ekstinksjon for</a:t>
                      </a:r>
                      <a:r>
                        <a:rPr lang="nb-NO" sz="2800" b="1" baseline="0" dirty="0" smtClean="0"/>
                        <a:t> forventnings-sikring («legitimasjon», god tro).</a:t>
                      </a:r>
                      <a:br>
                        <a:rPr lang="nb-NO" sz="2800" b="1" baseline="0" dirty="0" smtClean="0"/>
                      </a:br>
                      <a:r>
                        <a:rPr lang="nb-NO" sz="2800" b="1" baseline="0" dirty="0" smtClean="0">
                          <a:solidFill>
                            <a:schemeClr val="tx1"/>
                          </a:solidFill>
                        </a:rPr>
                        <a:t>Unntak!</a:t>
                      </a:r>
                      <a:endParaRPr lang="nb-NO" sz="28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20452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6084168" y="6237312"/>
            <a:ext cx="1440160" cy="432048"/>
          </a:xfrm>
          <a:prstGeom prst="rect">
            <a:avLst/>
          </a:prstGeom>
          <a:solidFill>
            <a:schemeClr val="accent1">
              <a:alpha val="4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13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Kreditorekstinksjon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Dekningsloven 2-2 og </a:t>
            </a:r>
            <a:r>
              <a:rPr lang="nb-NO" dirty="0" err="1" smtClean="0"/>
              <a:t>tvangsfullbyrdelsesl</a:t>
            </a:r>
            <a:r>
              <a:rPr lang="nb-NO" dirty="0" smtClean="0"/>
              <a:t>. § 7-1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2015 s. 979 Borettslagsandel</a:t>
            </a:r>
          </a:p>
          <a:p>
            <a:pPr lvl="0">
              <a:lnSpc>
                <a:spcPct val="115000"/>
              </a:lnSpc>
            </a:pPr>
            <a:r>
              <a:rPr lang="nb-NO" dirty="0" smtClean="0"/>
              <a:t>Tingl. § 23 (konkurs) </a:t>
            </a:r>
          </a:p>
          <a:p>
            <a:pPr lvl="0">
              <a:lnSpc>
                <a:spcPct val="115000"/>
              </a:lnSpc>
            </a:pPr>
            <a:r>
              <a:rPr lang="nb-NO" dirty="0" smtClean="0"/>
              <a:t>Tingl.</a:t>
            </a:r>
            <a:r>
              <a:rPr lang="nb-NO" baseline="0" dirty="0" smtClean="0"/>
              <a:t> </a:t>
            </a:r>
            <a:r>
              <a:rPr lang="nb-NO" dirty="0" smtClean="0"/>
              <a:t>§ 20 (utlegg)</a:t>
            </a:r>
          </a:p>
          <a:p>
            <a:pPr lvl="0">
              <a:lnSpc>
                <a:spcPct val="115000"/>
              </a:lnSpc>
            </a:pPr>
            <a:r>
              <a:rPr lang="nb-NO" dirty="0" smtClean="0"/>
              <a:t>HR-2017-33-A Forusstranda</a:t>
            </a:r>
          </a:p>
        </p:txBody>
      </p:sp>
    </p:spTree>
    <p:extLst>
      <p:ext uri="{BB962C8B-B14F-4D97-AF65-F5344CB8AC3E}">
        <p14:creationId xmlns:p14="http://schemas.microsoft.com/office/powerpoint/2010/main" val="37564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err="1" smtClean="0"/>
              <a:t>Tvangsfullbyrdelsesl</a:t>
            </a:r>
            <a:r>
              <a:rPr lang="nb-NO" dirty="0" smtClean="0"/>
              <a:t>. §§ 7-13 og 7-14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1995 s. 1122 Bauer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1997 s. 1698 Sparebanken NOR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2008 s. 1025 Media 1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2010 s. 46 First Securities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1999 s. 247 Bygg og Trelast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2008 s. 586 Fagutleie</a:t>
            </a:r>
          </a:p>
        </p:txBody>
      </p:sp>
    </p:spTree>
    <p:extLst>
      <p:ext uri="{BB962C8B-B14F-4D97-AF65-F5344CB8AC3E}">
        <p14:creationId xmlns:p14="http://schemas.microsoft.com/office/powerpoint/2010/main" val="145980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036496" cy="1143000"/>
          </a:xfrm>
        </p:spPr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«</a:t>
            </a:r>
            <a:r>
              <a:rPr lang="nb-NO" dirty="0" err="1" smtClean="0"/>
              <a:t>Firkantdoktinen</a:t>
            </a:r>
            <a:r>
              <a:rPr lang="nb-NO" dirty="0" smtClean="0"/>
              <a:t>» ved registrering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1997 s. 1050 </a:t>
            </a:r>
            <a:r>
              <a:rPr lang="nb-NO" dirty="0" err="1" smtClean="0"/>
              <a:t>Momentum</a:t>
            </a:r>
            <a:endParaRPr lang="nb-NO" dirty="0" smtClean="0"/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1998 s. 268 </a:t>
            </a:r>
            <a:r>
              <a:rPr lang="nb-NO" dirty="0" err="1" smtClean="0"/>
              <a:t>Dorian</a:t>
            </a:r>
            <a:r>
              <a:rPr lang="nb-NO" dirty="0" smtClean="0"/>
              <a:t> Grey</a:t>
            </a:r>
          </a:p>
          <a:p>
            <a:pPr lvl="0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 smtClean="0"/>
              <a:t>. 1994 s. 1447 </a:t>
            </a:r>
            <a:r>
              <a:rPr lang="nb-NO" dirty="0" err="1" smtClean="0"/>
              <a:t>Huseby-Flatås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06625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cap="none" dirty="0" smtClean="0"/>
              <a:t>Hvor effektivt er det?</a:t>
            </a:r>
            <a:endParaRPr lang="nb-NO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0614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8532440" y="6065912"/>
            <a:ext cx="611560" cy="7920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Forventningssikring - SB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363559"/>
              </p:ext>
            </p:extLst>
          </p:nvPr>
        </p:nvGraphicFramePr>
        <p:xfrm>
          <a:off x="251520" y="1772816"/>
          <a:ext cx="8703294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257">
                  <a:extLst>
                    <a:ext uri="{9D8B030D-6E8A-4147-A177-3AD203B41FA5}">
                      <a16:colId xmlns:a16="http://schemas.microsoft.com/office/drawing/2014/main" val="3139972086"/>
                    </a:ext>
                  </a:extLst>
                </a:gridCol>
                <a:gridCol w="3078200">
                  <a:extLst>
                    <a:ext uri="{9D8B030D-6E8A-4147-A177-3AD203B41FA5}">
                      <a16:colId xmlns:a16="http://schemas.microsoft.com/office/drawing/2014/main" val="1561049670"/>
                    </a:ext>
                  </a:extLst>
                </a:gridCol>
                <a:gridCol w="2971837">
                  <a:extLst>
                    <a:ext uri="{9D8B030D-6E8A-4147-A177-3AD203B41FA5}">
                      <a16:colId xmlns:a16="http://schemas.microsoft.com/office/drawing/2014/main" val="269340212"/>
                    </a:ext>
                  </a:extLst>
                </a:gridCol>
              </a:tblGrid>
              <a:tr h="511174">
                <a:tc>
                  <a:txBody>
                    <a:bodyPr/>
                    <a:lstStyle/>
                    <a:p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SB-konflikt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HB-konflikt</a:t>
                      </a:r>
                      <a:endParaRPr lang="nb-NO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445717"/>
                  </a:ext>
                </a:extLst>
              </a:tr>
              <a:tr h="1774073"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B er tvangs-kreditor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Ekstinksjon for å hindre kreditorsvik («notoritet»)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Ingen ekstinksjon</a:t>
                      </a:r>
                      <a:endParaRPr lang="nb-NO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12489"/>
                  </a:ext>
                </a:extLst>
              </a:tr>
              <a:tr h="2616006"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B er kjøper,</a:t>
                      </a:r>
                      <a:r>
                        <a:rPr lang="nb-NO" sz="2800" b="1" baseline="0" dirty="0" smtClean="0"/>
                        <a:t> etc. («omsetnings-erverver»)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Ekstinksjon for</a:t>
                      </a:r>
                      <a:r>
                        <a:rPr lang="nb-NO" sz="2800" b="1" baseline="0" dirty="0" smtClean="0"/>
                        <a:t> forventnings-sikring («legitimasjon», god tro)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800" b="1" dirty="0" smtClean="0"/>
                        <a:t>Ekstinksjon for</a:t>
                      </a:r>
                      <a:r>
                        <a:rPr lang="nb-NO" sz="2800" b="1" baseline="0" dirty="0" smtClean="0"/>
                        <a:t> forventnings-sikring («legitimasjon», god tro).</a:t>
                      </a:r>
                      <a:br>
                        <a:rPr lang="nb-NO" sz="2800" b="1" baseline="0" dirty="0" smtClean="0"/>
                      </a:br>
                      <a:r>
                        <a:rPr lang="nb-NO" sz="2800" b="1" baseline="0" dirty="0" smtClean="0">
                          <a:solidFill>
                            <a:schemeClr val="tx1"/>
                          </a:solidFill>
                        </a:rPr>
                        <a:t>Unntak!</a:t>
                      </a:r>
                      <a:endParaRPr lang="nb-NO" sz="28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20452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6084168" y="6237312"/>
            <a:ext cx="1440160" cy="432048"/>
          </a:xfrm>
          <a:prstGeom prst="rect">
            <a:avLst/>
          </a:prstGeom>
          <a:solidFill>
            <a:schemeClr val="accent1">
              <a:alpha val="4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52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Troverdighet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Faktisk troverdighet</a:t>
            </a:r>
          </a:p>
          <a:p>
            <a:r>
              <a:rPr lang="nb-NO" dirty="0" smtClean="0"/>
              <a:t>Troverdighet og legitimasjon</a:t>
            </a:r>
          </a:p>
          <a:p>
            <a:r>
              <a:rPr lang="nb-NO" dirty="0" smtClean="0"/>
              <a:t>Positiv troverdighet</a:t>
            </a:r>
          </a:p>
          <a:p>
            <a:r>
              <a:rPr lang="nb-NO" dirty="0" smtClean="0"/>
              <a:t>Negativ troverdighet</a:t>
            </a:r>
          </a:p>
          <a:p>
            <a:r>
              <a:rPr lang="nb-NO" dirty="0" smtClean="0"/>
              <a:t>Den gode sirkelen</a:t>
            </a:r>
          </a:p>
        </p:txBody>
      </p:sp>
    </p:spTree>
    <p:extLst>
      <p:ext uri="{BB962C8B-B14F-4D97-AF65-F5344CB8AC3E}">
        <p14:creationId xmlns:p14="http://schemas.microsoft.com/office/powerpoint/2010/main" val="304290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Font typeface="+mj-lt"/>
              <a:buNone/>
            </a:pPr>
            <a:r>
              <a:rPr lang="nb-NO" dirty="0" smtClean="0"/>
              <a:t>Negativ troverdighet</a:t>
            </a:r>
            <a:endParaRPr lang="nb-NO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178800" cy="4210050"/>
          </a:xfrm>
        </p:spPr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Tingl. § 20</a:t>
            </a:r>
          </a:p>
          <a:p>
            <a:pPr lvl="0">
              <a:lnSpc>
                <a:spcPct val="115000"/>
              </a:lnSpc>
            </a:pPr>
            <a:r>
              <a:rPr lang="nb-NO" dirty="0" smtClean="0"/>
              <a:t>Tingl. § 21.1</a:t>
            </a:r>
          </a:p>
          <a:p>
            <a:pPr>
              <a:lnSpc>
                <a:spcPct val="115000"/>
              </a:lnSpc>
              <a:defRPr/>
            </a:pPr>
            <a:r>
              <a:rPr kumimoji="1" lang="nb-NO" sz="3200" b="1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Tingl. § 21.2</a:t>
            </a:r>
            <a:br>
              <a:rPr kumimoji="1" lang="nb-NO" sz="3200" b="1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b-NO" dirty="0"/>
              <a:t>HR-2017-33-A Forusstranda</a:t>
            </a:r>
          </a:p>
          <a:p>
            <a:pPr marL="342900" marR="0" lvl="0" indent="-342900" algn="l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o"/>
              <a:tabLst/>
              <a:defRPr/>
            </a:pPr>
            <a:r>
              <a:rPr lang="nb-NO" dirty="0"/>
              <a:t>T</a:t>
            </a:r>
            <a:r>
              <a:rPr kumimoji="1" lang="nb-NO" sz="3200" b="1" i="1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ingl. § 21.3</a:t>
            </a:r>
            <a:endParaRPr lang="nb-NO" dirty="0" smtClean="0"/>
          </a:p>
          <a:p>
            <a:pPr lvl="0">
              <a:lnSpc>
                <a:spcPct val="115000"/>
              </a:lnSpc>
            </a:pPr>
            <a:r>
              <a:rPr lang="nb-NO" dirty="0" smtClean="0"/>
              <a:t>Kort om god tro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8532440" y="6065912"/>
            <a:ext cx="611560" cy="7920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Forventningssikring - HB</a:t>
            </a:r>
            <a:endParaRPr lang="nb-N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772816"/>
          <a:ext cx="8703294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3257">
                  <a:extLst>
                    <a:ext uri="{9D8B030D-6E8A-4147-A177-3AD203B41FA5}">
                      <a16:colId xmlns:a16="http://schemas.microsoft.com/office/drawing/2014/main" val="3139972086"/>
                    </a:ext>
                  </a:extLst>
                </a:gridCol>
                <a:gridCol w="3078200">
                  <a:extLst>
                    <a:ext uri="{9D8B030D-6E8A-4147-A177-3AD203B41FA5}">
                      <a16:colId xmlns:a16="http://schemas.microsoft.com/office/drawing/2014/main" val="1561049670"/>
                    </a:ext>
                  </a:extLst>
                </a:gridCol>
                <a:gridCol w="2971837">
                  <a:extLst>
                    <a:ext uri="{9D8B030D-6E8A-4147-A177-3AD203B41FA5}">
                      <a16:colId xmlns:a16="http://schemas.microsoft.com/office/drawing/2014/main" val="269340212"/>
                    </a:ext>
                  </a:extLst>
                </a:gridCol>
              </a:tblGrid>
              <a:tr h="511174">
                <a:tc>
                  <a:txBody>
                    <a:bodyPr/>
                    <a:lstStyle/>
                    <a:p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SB-konflikt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HB-konflikt</a:t>
                      </a:r>
                      <a:endParaRPr lang="nb-NO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445717"/>
                  </a:ext>
                </a:extLst>
              </a:tr>
              <a:tr h="1774073"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B er tvangs-kreditor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Ekstinksjon for å hindre kreditorsvik («notoritet»)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Ingen ekstinksjon</a:t>
                      </a:r>
                      <a:endParaRPr lang="nb-NO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12489"/>
                  </a:ext>
                </a:extLst>
              </a:tr>
              <a:tr h="2616006"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B er kjøper,</a:t>
                      </a:r>
                      <a:r>
                        <a:rPr lang="nb-NO" sz="2800" b="1" baseline="0" dirty="0" smtClean="0"/>
                        <a:t> etc. («omsetnings-erverver»)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800" b="1" dirty="0" smtClean="0"/>
                        <a:t>Ekstinksjon for</a:t>
                      </a:r>
                      <a:r>
                        <a:rPr lang="nb-NO" sz="2800" b="1" baseline="0" dirty="0" smtClean="0"/>
                        <a:t> forventnings-sikring («legitimasjon», god tro)</a:t>
                      </a:r>
                      <a:endParaRPr lang="nb-NO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2800" b="1" dirty="0" smtClean="0"/>
                        <a:t>Ekstinksjon for</a:t>
                      </a:r>
                      <a:r>
                        <a:rPr lang="nb-NO" sz="2800" b="1" baseline="0" dirty="0" smtClean="0"/>
                        <a:t> forventnings-sikring («legitimasjon», god tro).</a:t>
                      </a:r>
                      <a:br>
                        <a:rPr lang="nb-NO" sz="2800" b="1" baseline="0" dirty="0" smtClean="0"/>
                      </a:br>
                      <a:r>
                        <a:rPr lang="nb-NO" sz="2800" b="1" baseline="0" dirty="0" smtClean="0">
                          <a:solidFill>
                            <a:schemeClr val="tx1"/>
                          </a:solidFill>
                        </a:rPr>
                        <a:t>Unntak!</a:t>
                      </a:r>
                      <a:endParaRPr lang="nb-NO" sz="2800" b="1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20452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6084168" y="6237312"/>
            <a:ext cx="1440160" cy="432048"/>
          </a:xfrm>
          <a:prstGeom prst="rect">
            <a:avLst/>
          </a:prstGeom>
          <a:solidFill>
            <a:schemeClr val="accent1">
              <a:alpha val="43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82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Ressursside</a:t>
            </a:r>
            <a:endParaRPr lang="nb-NO" dirty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1772816"/>
            <a:ext cx="7560840" cy="446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54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Positiv troverdighet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178800" cy="4210050"/>
          </a:xfrm>
        </p:spPr>
        <p:txBody>
          <a:bodyPr/>
          <a:lstStyle/>
          <a:p>
            <a:pPr lvl="0">
              <a:lnSpc>
                <a:spcPct val="115000"/>
              </a:lnSpc>
            </a:pPr>
            <a:r>
              <a:rPr lang="nb-NO" dirty="0" smtClean="0"/>
              <a:t>Hovedregelen</a:t>
            </a:r>
          </a:p>
          <a:p>
            <a:pPr lvl="0">
              <a:lnSpc>
                <a:spcPct val="115000"/>
              </a:lnSpc>
            </a:pPr>
            <a:r>
              <a:rPr lang="nb-NO" dirty="0" smtClean="0"/>
              <a:t>Tingl. § 27.1</a:t>
            </a:r>
          </a:p>
          <a:p>
            <a:pPr lvl="0">
              <a:lnSpc>
                <a:spcPct val="115000"/>
              </a:lnSpc>
            </a:pPr>
            <a:r>
              <a:rPr lang="nb-NO" dirty="0" smtClean="0"/>
              <a:t>Tgl</a:t>
            </a:r>
            <a:r>
              <a:rPr lang="nb-NO" baseline="0" dirty="0" smtClean="0"/>
              <a:t> § </a:t>
            </a:r>
            <a:r>
              <a:rPr lang="nb-NO" baseline="0" dirty="0" smtClean="0"/>
              <a:t>27.2</a:t>
            </a:r>
            <a:endParaRPr lang="nb-NO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46310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Analogier fra tingl § 27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1542" y="1628800"/>
            <a:ext cx="8579296" cy="4210050"/>
          </a:xfrm>
        </p:spPr>
        <p:txBody>
          <a:bodyPr/>
          <a:lstStyle/>
          <a:p>
            <a:r>
              <a:rPr lang="nb-NO" dirty="0" smtClean="0"/>
              <a:t>Hvor langt går hovedregelen?</a:t>
            </a:r>
          </a:p>
          <a:p>
            <a:r>
              <a:rPr lang="nb-NO" dirty="0" smtClean="0"/>
              <a:t>Eksempel 1 – husmorsameie</a:t>
            </a:r>
          </a:p>
          <a:p>
            <a:pPr lvl="1">
              <a:lnSpc>
                <a:spcPct val="115000"/>
              </a:lnSpc>
            </a:pPr>
            <a:r>
              <a:rPr lang="nb-NO" dirty="0" err="1" smtClean="0"/>
              <a:t>Rt</a:t>
            </a:r>
            <a:r>
              <a:rPr lang="nb-NO" dirty="0"/>
              <a:t>. 1991 s. 352 </a:t>
            </a:r>
            <a:r>
              <a:rPr lang="nb-NO" dirty="0" err="1"/>
              <a:t>Hopsdal</a:t>
            </a:r>
            <a:endParaRPr lang="nb-NO" dirty="0"/>
          </a:p>
          <a:p>
            <a:pPr lvl="1">
              <a:lnSpc>
                <a:spcPct val="115000"/>
              </a:lnSpc>
            </a:pPr>
            <a:r>
              <a:rPr lang="nb-NO" dirty="0" err="1"/>
              <a:t>Rt</a:t>
            </a:r>
            <a:r>
              <a:rPr lang="nb-NO" dirty="0"/>
              <a:t>. 1996 s. 918 </a:t>
            </a:r>
            <a:r>
              <a:rPr lang="nb-NO" dirty="0" smtClean="0"/>
              <a:t>Gangenes</a:t>
            </a:r>
          </a:p>
          <a:p>
            <a:pPr>
              <a:lnSpc>
                <a:spcPct val="115000"/>
              </a:lnSpc>
            </a:pPr>
            <a:r>
              <a:rPr lang="nb-NO" dirty="0" smtClean="0"/>
              <a:t>Eksempel 2 – H har ikke gitt A hjemmel</a:t>
            </a:r>
            <a:endParaRPr lang="nb-NO" dirty="0"/>
          </a:p>
          <a:p>
            <a:pPr lvl="1">
              <a:lnSpc>
                <a:spcPct val="115000"/>
              </a:lnSpc>
            </a:pPr>
            <a:r>
              <a:rPr lang="nb-NO" dirty="0" err="1"/>
              <a:t>Rt</a:t>
            </a:r>
            <a:r>
              <a:rPr lang="nb-NO" dirty="0"/>
              <a:t>. 2009 s. 203 Øyer </a:t>
            </a:r>
            <a:r>
              <a:rPr lang="nb-NO" dirty="0" smtClean="0"/>
              <a:t>statsallmenning </a:t>
            </a:r>
            <a:endParaRPr lang="nb-NO" dirty="0"/>
          </a:p>
          <a:p>
            <a:pPr>
              <a:lnSpc>
                <a:spcPct val="115000"/>
              </a:lnSpc>
            </a:pPr>
            <a:r>
              <a:rPr lang="nb-NO" dirty="0" smtClean="0"/>
              <a:t>Eksempel </a:t>
            </a:r>
            <a:r>
              <a:rPr lang="nb-NO" dirty="0"/>
              <a:t>3</a:t>
            </a:r>
            <a:r>
              <a:rPr lang="nb-NO" dirty="0" smtClean="0"/>
              <a:t> – grenser</a:t>
            </a:r>
            <a:endParaRPr lang="nb-NO" dirty="0"/>
          </a:p>
          <a:p>
            <a:pPr lvl="1">
              <a:lnSpc>
                <a:spcPct val="115000"/>
              </a:lnSpc>
            </a:pPr>
            <a:r>
              <a:rPr lang="nb-NO" dirty="0" err="1"/>
              <a:t>Rt</a:t>
            </a:r>
            <a:r>
              <a:rPr lang="nb-NO" dirty="0"/>
              <a:t>. 2009 s. 203 Øyer </a:t>
            </a:r>
            <a:r>
              <a:rPr lang="nb-NO" dirty="0" smtClean="0"/>
              <a:t>statsallmenning </a:t>
            </a:r>
            <a:endParaRPr lang="nb-NO" dirty="0"/>
          </a:p>
          <a:p>
            <a:pPr lvl="1">
              <a:lnSpc>
                <a:spcPct val="115000"/>
              </a:lnSpc>
            </a:pPr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5471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Oppsummerende refleksjoner </a:t>
            </a:r>
            <a:br>
              <a:rPr lang="nb-NO" dirty="0" smtClean="0"/>
            </a:br>
            <a:r>
              <a:rPr lang="nb-NO" dirty="0" smtClean="0"/>
              <a:t>tingl. §§ 20, 23 og 27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Ektefeller</a:t>
            </a:r>
          </a:p>
          <a:p>
            <a:r>
              <a:rPr lang="nb-NO" dirty="0" smtClean="0"/>
              <a:t>Eierselskaper</a:t>
            </a:r>
          </a:p>
          <a:p>
            <a:r>
              <a:rPr lang="nb-NO" dirty="0" smtClean="0"/>
              <a:t>Pro forma og tilsynelatende eiendomsoverganger</a:t>
            </a:r>
          </a:p>
        </p:txBody>
      </p:sp>
    </p:spTree>
    <p:extLst>
      <p:ext uri="{BB962C8B-B14F-4D97-AF65-F5344CB8AC3E}">
        <p14:creationId xmlns:p14="http://schemas.microsoft.com/office/powerpoint/2010/main" val="34165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67544" y="1196752"/>
          <a:ext cx="8280919" cy="4536501"/>
        </p:xfrm>
        <a:graphic>
          <a:graphicData uri="http://schemas.openxmlformats.org/drawingml/2006/table">
            <a:tbl>
              <a:tblPr/>
              <a:tblGrid>
                <a:gridCol w="227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94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9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2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45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2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2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21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45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45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029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71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34653">
                <a:tc rowSpan="4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Første erverver</a:t>
                      </a:r>
                      <a:r>
                        <a:rPr lang="nb-NO" sz="900" b="1">
                          <a:effectLst/>
                          <a:latin typeface="Times New Roman"/>
                          <a:ea typeface="SimSun"/>
                          <a:sym typeface="Symbol"/>
                        </a:rPr>
                        <a:t>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Andre </a:t>
                      </a:r>
                      <a:br>
                        <a:rPr lang="nb-NO" sz="900" b="1">
                          <a:effectLst/>
                          <a:latin typeface="Times New Roman"/>
                          <a:ea typeface="SimSun"/>
                        </a:rPr>
                      </a:b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erverver </a:t>
                      </a:r>
                      <a:r>
                        <a:rPr lang="nb-NO" sz="900" b="1">
                          <a:effectLst/>
                          <a:latin typeface="Times New Roman"/>
                          <a:ea typeface="SimSun"/>
                          <a:sym typeface="Symbol"/>
                        </a:rPr>
                        <a:t>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 eaLnBrk="0" hangingPunct="0">
                        <a:lnSpc>
                          <a:spcPts val="1085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H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S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889">
                <a:tc gridSpan="3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nb-NO" sz="900">
                          <a:effectLst/>
                          <a:latin typeface="Times New Roman"/>
                          <a:ea typeface="SimSun"/>
                        </a:rPr>
                        <a:t>"</a:t>
                      </a: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Rette eier</a:t>
                      </a:r>
                      <a:r>
                        <a:rPr lang="nb-NO" sz="900">
                          <a:effectLst/>
                          <a:latin typeface="Times New Roman"/>
                          <a:ea typeface="SimSun"/>
                        </a:rPr>
                        <a:t>"</a:t>
                      </a:r>
                    </a:p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(hjemmels-mann)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Omsetningserververe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Kreditorer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0889">
                <a:tc gridSpan="3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eaLnBrk="0" hangingPunct="0">
                        <a:lnSpc>
                          <a:spcPts val="98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Uten vederlag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eaLnBrk="0" hangingPunct="0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Med vederlag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Utlegg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Konkurs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008">
                <a:tc gridSpan="3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ts val="98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Gave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Arv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Kjøp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algn="ctr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Kontrakts-pant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algn="ctr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Husmor-sameie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089">
                <a:tc rowSpan="6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B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Om-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 err="1">
                          <a:effectLst/>
                          <a:latin typeface="Times New Roman"/>
                          <a:ea typeface="SimSun"/>
                        </a:rPr>
                        <a:t>set</a:t>
                      </a: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-</a:t>
                      </a:r>
                      <a:r>
                        <a:rPr lang="nb-NO" sz="900" b="1" dirty="0" err="1">
                          <a:effectLst/>
                          <a:latin typeface="Times New Roman"/>
                          <a:ea typeface="SimSun"/>
                        </a:rPr>
                        <a:t>nings</a:t>
                      </a: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-erverv-</a:t>
                      </a:r>
                      <a:r>
                        <a:rPr lang="nb-NO" sz="900" b="1" dirty="0" err="1">
                          <a:effectLst/>
                          <a:latin typeface="Times New Roman"/>
                          <a:ea typeface="SimSun"/>
                        </a:rPr>
                        <a:t>ere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Uten </a:t>
                      </a:r>
                      <a:r>
                        <a:rPr lang="nb-NO" sz="900" b="1" dirty="0" smtClean="0">
                          <a:effectLst/>
                          <a:latin typeface="Times New Roman"/>
                          <a:ea typeface="SimSun"/>
                        </a:rPr>
                        <a:t>vederlag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Gave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66040" algn="ctr" eaLnBrk="0" hangingPunct="0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1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089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Hevd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ct val="115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2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1918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Med </a:t>
                      </a:r>
                      <a:r>
                        <a:rPr lang="nb-NO" sz="900" b="1" dirty="0" smtClean="0">
                          <a:effectLst/>
                          <a:latin typeface="Times New Roman"/>
                          <a:ea typeface="SimSun"/>
                        </a:rPr>
                        <a:t>vederlag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Kjøp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ct val="115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3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3275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Kontraktspant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ct val="115000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4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3275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Kreditorer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ct val="115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Utlegg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ts val="10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5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7527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9530" eaLnBrk="0" hangingPunct="0">
                        <a:lnSpc>
                          <a:spcPts val="105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Konkurs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7785" algn="ctr" eaLnBrk="0" hangingPunct="0">
                        <a:lnSpc>
                          <a:spcPct val="115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6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0889">
                <a:tc gridSpan="4">
                  <a:txBody>
                    <a:bodyPr/>
                    <a:lstStyle/>
                    <a:p>
                      <a:pPr marR="571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71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a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b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c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d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e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05" algn="ctr" eaLnBrk="0" hangingPunct="0">
                        <a:lnSpc>
                          <a:spcPts val="1045"/>
                        </a:lnSpc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f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 eaLnBrk="0" hangingPunct="0">
                        <a:lnSpc>
                          <a:spcPts val="835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nb-NO" sz="900" b="1">
                          <a:effectLst/>
                          <a:latin typeface="Times New Roman"/>
                          <a:ea typeface="SimSun"/>
                        </a:rPr>
                        <a:t>g</a:t>
                      </a:r>
                      <a:endParaRPr lang="nb-NO" sz="9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605" algn="ctr" eaLnBrk="0" hangingPunct="0">
                        <a:lnSpc>
                          <a:spcPts val="835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h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900" b="1" dirty="0">
                          <a:effectLst/>
                          <a:latin typeface="Times New Roman"/>
                          <a:ea typeface="SimSun"/>
                        </a:rPr>
                        <a:t> </a:t>
                      </a:r>
                      <a:endParaRPr lang="nb-NO" sz="9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447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Registreringsordninger utenom grunnboken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kumimoji="1" lang="nb-NO" sz="2400" b="1" i="1" dirty="0" smtClean="0">
                <a:effectLst/>
                <a:latin typeface="+mj-lt"/>
                <a:ea typeface="+mj-ea"/>
                <a:cs typeface="+mj-cs"/>
              </a:rPr>
              <a:t>Registre som likner på grunnboka (realregistre, jfr. pantel. § 1-1), f.eks. skipsregistrene</a:t>
            </a:r>
          </a:p>
          <a:p>
            <a:pPr marL="457200" lvl="0" indent="-457200">
              <a:buFont typeface="+mj-lt"/>
              <a:buAutoNum type="arabicPeriod"/>
            </a:pPr>
            <a:r>
              <a:rPr kumimoji="1" lang="nb-NO" sz="2400" b="1" i="1" dirty="0" smtClean="0">
                <a:effectLst/>
                <a:latin typeface="+mj-lt"/>
                <a:ea typeface="+mj-ea"/>
                <a:cs typeface="+mj-cs"/>
              </a:rPr>
              <a:t>Registre som registrer noen rettighetsforhold, men ikke alle, og som gir grunnlag for å fravike «først i tid, best i rett»-regelen, f.eks. Løsøreregistret (tingl. § 34)</a:t>
            </a:r>
          </a:p>
          <a:p>
            <a:pPr marL="457200" lvl="0" indent="-457200">
              <a:buFont typeface="+mj-lt"/>
              <a:buAutoNum type="arabicPeriod"/>
            </a:pPr>
            <a:r>
              <a:rPr kumimoji="1" lang="nb-NO" sz="2400" b="1" i="1" dirty="0" smtClean="0">
                <a:effectLst/>
                <a:latin typeface="+mj-lt"/>
                <a:ea typeface="+mj-ea"/>
                <a:cs typeface="+mj-cs"/>
              </a:rPr>
              <a:t>Registre som ikke gir grunnlag for å fravike «først i tid, best i rett»-regelen, f.eks. veimyndighetenes register over eierforhold til motorvogner.</a:t>
            </a:r>
          </a:p>
        </p:txBody>
      </p:sp>
    </p:spTree>
    <p:extLst>
      <p:ext uri="{BB962C8B-B14F-4D97-AF65-F5344CB8AC3E}">
        <p14:creationId xmlns:p14="http://schemas.microsoft.com/office/powerpoint/2010/main" val="2100215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Salgspant i motorvogn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nb-NO" sz="4000" b="1" i="1" dirty="0" smtClean="0">
                <a:effectLst/>
                <a:latin typeface="+mj-lt"/>
                <a:ea typeface="+mj-ea"/>
                <a:cs typeface="+mj-cs"/>
              </a:rPr>
              <a:t>Pantel</a:t>
            </a:r>
            <a:r>
              <a:rPr kumimoji="1" lang="nb-NO" sz="4000" b="1" i="1" baseline="0" dirty="0" smtClean="0">
                <a:effectLst/>
                <a:latin typeface="+mj-lt"/>
                <a:ea typeface="+mj-ea"/>
                <a:cs typeface="+mj-cs"/>
              </a:rPr>
              <a:t> § 3-17 (1-2)</a:t>
            </a:r>
          </a:p>
          <a:p>
            <a:pPr lvl="0"/>
            <a:r>
              <a:rPr lang="nb-NO" sz="4000" dirty="0" smtClean="0">
                <a:latin typeface="+mj-lt"/>
                <a:ea typeface="+mj-ea"/>
                <a:cs typeface="+mj-cs"/>
              </a:rPr>
              <a:t>Pantel § 3-17(3)</a:t>
            </a:r>
          </a:p>
        </p:txBody>
      </p:sp>
    </p:spTree>
    <p:extLst>
      <p:ext uri="{BB962C8B-B14F-4D97-AF65-F5344CB8AC3E}">
        <p14:creationId xmlns:p14="http://schemas.microsoft.com/office/powerpoint/2010/main" val="49377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Notifikasjon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Gjeldsbrevloven </a:t>
            </a:r>
            <a:r>
              <a:rPr lang="nb-NO" smtClean="0"/>
              <a:t>§ 29</a:t>
            </a:r>
            <a:endParaRPr lang="nb-NO" dirty="0" smtClean="0"/>
          </a:p>
          <a:p>
            <a:r>
              <a:rPr lang="nb-NO" dirty="0" smtClean="0"/>
              <a:t>Pantel</a:t>
            </a:r>
            <a:r>
              <a:rPr lang="nb-NO" dirty="0"/>
              <a:t>. § </a:t>
            </a:r>
            <a:r>
              <a:rPr lang="nb-NO" dirty="0" smtClean="0"/>
              <a:t>4-5</a:t>
            </a:r>
          </a:p>
          <a:p>
            <a:r>
              <a:rPr lang="nb-NO" dirty="0" err="1"/>
              <a:t>A</a:t>
            </a:r>
            <a:r>
              <a:rPr lang="nb-NO" dirty="0" err="1" smtClean="0"/>
              <a:t>ksjel</a:t>
            </a:r>
            <a:r>
              <a:rPr lang="nb-NO" dirty="0"/>
              <a:t>.§ 4-13</a:t>
            </a:r>
          </a:p>
        </p:txBody>
      </p:sp>
    </p:spTree>
    <p:extLst>
      <p:ext uri="{BB962C8B-B14F-4D97-AF65-F5344CB8AC3E}">
        <p14:creationId xmlns:p14="http://schemas.microsoft.com/office/powerpoint/2010/main" val="306597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Forskjellige overleveringskrav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dirty="0" smtClean="0"/>
              <a:t>Legitimasjonsregler</a:t>
            </a:r>
          </a:p>
          <a:p>
            <a:pPr lvl="1"/>
            <a:r>
              <a:rPr lang="nb-NO" dirty="0" err="1"/>
              <a:t>gjeldsbrevl</a:t>
            </a:r>
            <a:r>
              <a:rPr lang="nb-NO" dirty="0"/>
              <a:t>. </a:t>
            </a:r>
            <a:r>
              <a:rPr lang="nb-NO" dirty="0" err="1"/>
              <a:t>kap</a:t>
            </a:r>
            <a:r>
              <a:rPr lang="nb-NO" dirty="0"/>
              <a:t> </a:t>
            </a:r>
            <a:r>
              <a:rPr lang="nb-NO" dirty="0" smtClean="0"/>
              <a:t>2</a:t>
            </a:r>
          </a:p>
          <a:p>
            <a:pPr lvl="1"/>
            <a:r>
              <a:rPr lang="nb-NO" dirty="0" smtClean="0"/>
              <a:t>godtroloven</a:t>
            </a:r>
            <a:endParaRPr lang="nb-NO" altLang="nb-NO" dirty="0" smtClean="0"/>
          </a:p>
          <a:p>
            <a:r>
              <a:rPr lang="nb-NO" altLang="nb-NO" dirty="0" smtClean="0"/>
              <a:t>Kreditorekstinksjon</a:t>
            </a:r>
          </a:p>
          <a:p>
            <a:pPr lvl="1"/>
            <a:r>
              <a:rPr lang="nb-NO" dirty="0"/>
              <a:t>panteloven §§ 3-1 og </a:t>
            </a:r>
            <a:r>
              <a:rPr lang="nb-NO" dirty="0" smtClean="0"/>
              <a:t>4-1</a:t>
            </a:r>
          </a:p>
          <a:p>
            <a:pPr lvl="1"/>
            <a:r>
              <a:rPr lang="nb-NO" altLang="nb-NO" dirty="0"/>
              <a:t>u</a:t>
            </a:r>
            <a:r>
              <a:rPr lang="nb-NO" altLang="nb-NO" dirty="0" smtClean="0"/>
              <a:t>lovfestet tradisjonsprinsipp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Negotiable gjeldsbrev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Gbl</a:t>
            </a:r>
            <a:r>
              <a:rPr lang="nb-NO" dirty="0" smtClean="0"/>
              <a:t>.§ 14 overføringslegitimasjon</a:t>
            </a:r>
          </a:p>
          <a:p>
            <a:r>
              <a:rPr lang="nb-NO" dirty="0" err="1" smtClean="0"/>
              <a:t>Gbl</a:t>
            </a:r>
            <a:r>
              <a:rPr lang="nb-NO" dirty="0" smtClean="0"/>
              <a:t>. §§ 15 og 17 kreativ legitimasjon</a:t>
            </a:r>
          </a:p>
          <a:p>
            <a:pPr marL="0" indent="0">
              <a:buNone/>
            </a:pPr>
            <a:r>
              <a:rPr lang="nb-NO" dirty="0" smtClean="0"/>
              <a:t>	NB ikke tredjemannskonflikt</a:t>
            </a:r>
          </a:p>
          <a:p>
            <a:r>
              <a:rPr lang="nb-NO" dirty="0" smtClean="0"/>
              <a:t>Betalingsmekanismen</a:t>
            </a:r>
          </a:p>
          <a:p>
            <a:pPr lvl="1"/>
            <a:r>
              <a:rPr lang="nb-NO" dirty="0" err="1" smtClean="0"/>
              <a:t>Gbl</a:t>
            </a:r>
            <a:r>
              <a:rPr lang="nb-NO" dirty="0" smtClean="0"/>
              <a:t>.§ 19 kvitteringslegitimasjon</a:t>
            </a:r>
          </a:p>
          <a:p>
            <a:pPr lvl="1"/>
            <a:r>
              <a:rPr lang="nb-NO" dirty="0" err="1" smtClean="0"/>
              <a:t>Gbl</a:t>
            </a:r>
            <a:r>
              <a:rPr lang="nb-NO" dirty="0" smtClean="0"/>
              <a:t>.§ 21 innløsningsregelen</a:t>
            </a:r>
          </a:p>
          <a:p>
            <a:r>
              <a:rPr lang="nb-NO" dirty="0" smtClean="0"/>
              <a:t>«Avhende» -jfr. § 9</a:t>
            </a:r>
          </a:p>
        </p:txBody>
      </p:sp>
    </p:spTree>
    <p:extLst>
      <p:ext uri="{BB962C8B-B14F-4D97-AF65-F5344CB8AC3E}">
        <p14:creationId xmlns:p14="http://schemas.microsoft.com/office/powerpoint/2010/main" val="214458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Godtroloven nr. 37/1978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5950"/>
            <a:ext cx="8686800" cy="4210050"/>
          </a:xfrm>
        </p:spPr>
        <p:txBody>
          <a:bodyPr/>
          <a:lstStyle/>
          <a:p>
            <a:r>
              <a:rPr lang="nb-NO" dirty="0" smtClean="0"/>
              <a:t>Hovedregelen, § 1</a:t>
            </a:r>
          </a:p>
          <a:p>
            <a:r>
              <a:rPr lang="nb-NO" dirty="0" smtClean="0"/>
              <a:t>Overleveringskravet fratar A legitimasjonen</a:t>
            </a:r>
          </a:p>
          <a:p>
            <a:r>
              <a:rPr lang="nb-NO" dirty="0" smtClean="0"/>
              <a:t>Både hjemmels- og suksesjonskonflikter</a:t>
            </a:r>
          </a:p>
          <a:p>
            <a:r>
              <a:rPr lang="nb-NO" dirty="0" smtClean="0"/>
              <a:t>Ikke kreditorekstinksjon</a:t>
            </a:r>
          </a:p>
          <a:p>
            <a:r>
              <a:rPr lang="nb-NO" dirty="0" smtClean="0"/>
              <a:t>Tyveriunntaket, § 2, </a:t>
            </a:r>
            <a:r>
              <a:rPr lang="nb-NO" dirty="0" err="1" smtClean="0"/>
              <a:t>sml</a:t>
            </a:r>
            <a:r>
              <a:rPr lang="nb-NO" dirty="0" smtClean="0"/>
              <a:t> tingl. § 27.2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9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Kollokvier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Hvordan det fungerer</a:t>
            </a:r>
          </a:p>
          <a:p>
            <a:r>
              <a:rPr lang="nb-NO" dirty="0" smtClean="0"/>
              <a:t>Hva er poenget?</a:t>
            </a:r>
          </a:p>
          <a:p>
            <a:r>
              <a:rPr lang="nb-NO" dirty="0" smtClean="0"/>
              <a:t>Hva er ikke poenget?</a:t>
            </a:r>
          </a:p>
          <a:p>
            <a:r>
              <a:rPr lang="nb-NO" dirty="0" smtClean="0"/>
              <a:t>Å finne hverandre:</a:t>
            </a:r>
          </a:p>
          <a:p>
            <a:pPr lvl="1"/>
            <a:r>
              <a:rPr lang="nb-NO" dirty="0" smtClean="0">
                <a:hlinkClick r:id="rId2"/>
              </a:rPr>
              <a:t>erik@rosaeg.no</a:t>
            </a:r>
            <a:endParaRPr lang="nb-NO" dirty="0" smtClean="0"/>
          </a:p>
          <a:p>
            <a:pPr lvl="1"/>
            <a:r>
              <a:rPr lang="nb-NO" dirty="0" smtClean="0"/>
              <a:t>innen onsdag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en-US" altLang="nb-NO" dirty="0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endParaRPr lang="en-US" altLang="nb-NO" dirty="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26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Godtroloven forts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Gaver, § 1</a:t>
            </a:r>
          </a:p>
          <a:p>
            <a:r>
              <a:rPr lang="nb-NO" dirty="0" smtClean="0"/>
              <a:t>Indirekte besittelse</a:t>
            </a:r>
          </a:p>
          <a:p>
            <a:r>
              <a:rPr lang="nb-NO" dirty="0" smtClean="0"/>
              <a:t>Forholdet til sjøloven, </a:t>
            </a:r>
            <a:r>
              <a:rPr lang="nb-NO" dirty="0" err="1" smtClean="0"/>
              <a:t>godtrol</a:t>
            </a:r>
            <a:r>
              <a:rPr lang="nb-NO" dirty="0" smtClean="0"/>
              <a:t>. § 4</a:t>
            </a:r>
          </a:p>
          <a:p>
            <a:r>
              <a:rPr lang="nb-NO" dirty="0" smtClean="0"/>
              <a:t>Forholdet til panteloven, </a:t>
            </a:r>
            <a:br>
              <a:rPr lang="nb-NO" dirty="0" smtClean="0"/>
            </a:br>
            <a:r>
              <a:rPr lang="nb-NO" dirty="0" smtClean="0"/>
              <a:t>pantel. §§ 1-2(4) og 3-17(3)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2778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Overlevering for å hindre kreditorekstinksjon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nb-NO" dirty="0" smtClean="0"/>
              <a:t>Panteloven §§ </a:t>
            </a:r>
            <a:r>
              <a:rPr lang="nb-NO" dirty="0"/>
              <a:t>3-1 og </a:t>
            </a:r>
            <a:r>
              <a:rPr lang="nb-NO" dirty="0" smtClean="0"/>
              <a:t>4-1</a:t>
            </a:r>
          </a:p>
          <a:p>
            <a:pPr marL="342900" lvl="1" indent="-342900"/>
            <a:r>
              <a:rPr lang="nb-NO" dirty="0" smtClean="0"/>
              <a:t>Tradisjonsprinsippet</a:t>
            </a:r>
          </a:p>
          <a:p>
            <a:pPr marL="742950" lvl="2" indent="-342900"/>
            <a:r>
              <a:rPr lang="nb-NO" dirty="0" smtClean="0"/>
              <a:t>Hvor er vi i skjemaet?</a:t>
            </a:r>
          </a:p>
          <a:p>
            <a:pPr marL="742950" lvl="2" indent="-342900"/>
            <a:r>
              <a:rPr lang="nb-NO" dirty="0" smtClean="0"/>
              <a:t>Formål</a:t>
            </a:r>
          </a:p>
          <a:p>
            <a:pPr marL="742950" lvl="2" indent="-342900"/>
            <a:r>
              <a:rPr lang="nb-NO" dirty="0" smtClean="0"/>
              <a:t>Sverige SOU 2015:18</a:t>
            </a:r>
          </a:p>
          <a:p>
            <a:pPr marL="742950" lvl="2" indent="-342900"/>
            <a:r>
              <a:rPr lang="nb-NO" dirty="0" smtClean="0"/>
              <a:t>Ku- og </a:t>
            </a:r>
            <a:r>
              <a:rPr lang="nb-NO" dirty="0"/>
              <a:t>jernskrapdommene (</a:t>
            </a:r>
            <a:r>
              <a:rPr lang="nb-NO" dirty="0" err="1" smtClean="0"/>
              <a:t>Rt</a:t>
            </a:r>
            <a:r>
              <a:rPr lang="nb-NO" dirty="0" smtClean="0"/>
              <a:t>. </a:t>
            </a:r>
            <a:r>
              <a:rPr lang="nb-NO" dirty="0"/>
              <a:t>1910 s.231 og </a:t>
            </a:r>
            <a:r>
              <a:rPr lang="nb-NO" dirty="0" err="1" smtClean="0"/>
              <a:t>Rt</a:t>
            </a:r>
            <a:r>
              <a:rPr lang="nb-NO" dirty="0" smtClean="0"/>
              <a:t>. 1912 s.263). Interesselæren.</a:t>
            </a:r>
          </a:p>
          <a:p>
            <a:pPr marL="742950" lvl="2" indent="-342900"/>
            <a:r>
              <a:rPr lang="nb-NO" dirty="0" smtClean="0"/>
              <a:t>Tilvirkningskontrakter</a:t>
            </a:r>
          </a:p>
          <a:p>
            <a:pPr marL="742950" lvl="2" indent="-342900"/>
            <a:r>
              <a:rPr lang="nb-NO" dirty="0" smtClean="0"/>
              <a:t>Firkantdoktrinen</a:t>
            </a:r>
          </a:p>
        </p:txBody>
      </p:sp>
    </p:spTree>
    <p:extLst>
      <p:ext uri="{BB962C8B-B14F-4D97-AF65-F5344CB8AC3E}">
        <p14:creationId xmlns:p14="http://schemas.microsoft.com/office/powerpoint/2010/main" val="351374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Ekstinksjon og eiendomsrettens overgang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28800"/>
            <a:ext cx="8178800" cy="4210050"/>
          </a:xfrm>
        </p:spPr>
        <p:txBody>
          <a:bodyPr/>
          <a:lstStyle/>
          <a:p>
            <a:r>
              <a:rPr lang="nb-NO" sz="2800" dirty="0" smtClean="0"/>
              <a:t>Overlevering</a:t>
            </a:r>
          </a:p>
          <a:p>
            <a:pPr lvl="1"/>
            <a:r>
              <a:rPr lang="nb-NO" sz="2400" dirty="0" err="1" smtClean="0"/>
              <a:t>Rettsvernakt</a:t>
            </a:r>
            <a:endParaRPr lang="nb-NO" sz="2400" dirty="0"/>
          </a:p>
          <a:p>
            <a:pPr lvl="1"/>
            <a:r>
              <a:rPr lang="nb-NO" sz="2400" dirty="0" smtClean="0"/>
              <a:t>Vilkår for eiendomsovergang</a:t>
            </a:r>
          </a:p>
          <a:p>
            <a:r>
              <a:rPr lang="nb-NO" sz="2800" dirty="0" smtClean="0"/>
              <a:t>Rettsvern uten eiendomsrett</a:t>
            </a:r>
            <a:br>
              <a:rPr lang="nb-NO" sz="2800" dirty="0" smtClean="0"/>
            </a:br>
            <a:r>
              <a:rPr lang="nb-NO" sz="2800" dirty="0" smtClean="0"/>
              <a:t>HR-2018-1265-A Deutsche bank</a:t>
            </a:r>
            <a:br>
              <a:rPr lang="nb-NO" sz="2800" dirty="0" smtClean="0"/>
            </a:br>
            <a:r>
              <a:rPr lang="nb-NO" sz="2800" dirty="0" smtClean="0"/>
              <a:t>Hva skal til for å få eiendomsretten til å gå over?</a:t>
            </a:r>
          </a:p>
          <a:p>
            <a:r>
              <a:rPr lang="nb-NO" sz="2800" dirty="0" smtClean="0"/>
              <a:t>Manglende rettsvern overflødiggjør spørsmålet om eiendomsretten har gått over</a:t>
            </a:r>
          </a:p>
        </p:txBody>
      </p:sp>
    </p:spTree>
    <p:extLst>
      <p:ext uri="{BB962C8B-B14F-4D97-AF65-F5344CB8AC3E}">
        <p14:creationId xmlns:p14="http://schemas.microsoft.com/office/powerpoint/2010/main" val="370480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Opptrinn og opplåning</a:t>
            </a:r>
            <a:endParaRPr lang="nb-NO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1014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Dokumentasjonen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178800" cy="4210050"/>
          </a:xfrm>
        </p:spPr>
        <p:txBody>
          <a:bodyPr/>
          <a:lstStyle/>
          <a:p>
            <a:r>
              <a:rPr lang="nb-NO" dirty="0" smtClean="0"/>
              <a:t>Låneavtale</a:t>
            </a:r>
          </a:p>
          <a:p>
            <a:r>
              <a:rPr lang="nb-NO" dirty="0" smtClean="0"/>
              <a:t>Pantedokument</a:t>
            </a:r>
          </a:p>
          <a:p>
            <a:r>
              <a:rPr lang="nb-NO" dirty="0" smtClean="0"/>
              <a:t>Pantsettelseserklæring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Skadesløsbrev</a:t>
            </a:r>
          </a:p>
          <a:p>
            <a:r>
              <a:rPr lang="nb-NO" dirty="0" smtClean="0"/>
              <a:t>Pantobligasjon</a:t>
            </a:r>
          </a:p>
          <a:p>
            <a:r>
              <a:rPr lang="nb-NO" dirty="0">
                <a:hlinkClick r:id="rId2"/>
              </a:rPr>
              <a:t>http://</a:t>
            </a:r>
            <a:r>
              <a:rPr lang="nb-NO" dirty="0" smtClean="0">
                <a:hlinkClick r:id="rId2"/>
              </a:rPr>
              <a:t>folk.uio.no/erikro/WWW/disposisjoner/formularer/formularer.html</a:t>
            </a:r>
            <a:r>
              <a:rPr lang="nb-NO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919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Fordelingen av kjøpesummen ved tvangssalg</a:t>
            </a:r>
            <a:endParaRPr lang="nb-NO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Omkostninger</a:t>
            </a:r>
          </a:p>
          <a:p>
            <a:r>
              <a:rPr lang="nb-NO" dirty="0" smtClean="0"/>
              <a:t>Fordeling etter prioritet</a:t>
            </a:r>
          </a:p>
          <a:p>
            <a:r>
              <a:rPr lang="nb-NO" dirty="0" smtClean="0"/>
              <a:t>Dekningsprinsippet,</a:t>
            </a:r>
            <a:br>
              <a:rPr lang="nb-NO" dirty="0" smtClean="0"/>
            </a:br>
            <a:r>
              <a:rPr lang="nb-NO" dirty="0" err="1" smtClean="0"/>
              <a:t>tvfbl</a:t>
            </a:r>
            <a:r>
              <a:rPr lang="nb-NO" dirty="0" smtClean="0"/>
              <a:t>. §§ 11-20 og 11-21</a:t>
            </a:r>
          </a:p>
        </p:txBody>
      </p:sp>
    </p:spTree>
    <p:extLst>
      <p:ext uri="{BB962C8B-B14F-4D97-AF65-F5344CB8AC3E}">
        <p14:creationId xmlns:p14="http://schemas.microsoft.com/office/powerpoint/2010/main" val="343091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Opptrinnsrett - problemet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Tomme prioriteter</a:t>
            </a:r>
          </a:p>
          <a:p>
            <a:r>
              <a:rPr lang="nb-NO" dirty="0" smtClean="0"/>
              <a:t>Opplåningsrett</a:t>
            </a:r>
          </a:p>
          <a:p>
            <a:r>
              <a:rPr lang="nb-NO" dirty="0" smtClean="0"/>
              <a:t>Opptrinnsrett</a:t>
            </a:r>
          </a:p>
        </p:txBody>
      </p:sp>
    </p:spTree>
    <p:extLst>
      <p:ext uri="{BB962C8B-B14F-4D97-AF65-F5344CB8AC3E}">
        <p14:creationId xmlns:p14="http://schemas.microsoft.com/office/powerpoint/2010/main" val="152166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/>
              <a:t>Opptrinn - hensyn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b-NO" altLang="nb-NO" sz="2800" dirty="0"/>
              <a:t>Andre kontraktspanthavere</a:t>
            </a:r>
          </a:p>
          <a:p>
            <a:pPr lvl="1">
              <a:lnSpc>
                <a:spcPct val="80000"/>
              </a:lnSpc>
            </a:pPr>
            <a:r>
              <a:rPr lang="nb-NO" altLang="nb-NO" sz="2400" dirty="0"/>
              <a:t>Prioriteten er bestemt ved avtale</a:t>
            </a:r>
          </a:p>
          <a:p>
            <a:pPr lvl="1">
              <a:lnSpc>
                <a:spcPct val="80000"/>
              </a:lnSpc>
            </a:pPr>
            <a:r>
              <a:rPr lang="nb-NO" altLang="nb-NO" sz="2400" dirty="0"/>
              <a:t>Prioriteten er bestemt ved kollisjonsreglene - ingen bestemt avtale</a:t>
            </a:r>
          </a:p>
          <a:p>
            <a:pPr lvl="1">
              <a:lnSpc>
                <a:spcPct val="80000"/>
              </a:lnSpc>
            </a:pPr>
            <a:r>
              <a:rPr lang="nb-NO" altLang="nb-NO" sz="2400" dirty="0"/>
              <a:t>Panthavere som har fått lavere prioritet enn forutsatt</a:t>
            </a:r>
          </a:p>
          <a:p>
            <a:pPr>
              <a:lnSpc>
                <a:spcPct val="80000"/>
              </a:lnSpc>
            </a:pPr>
            <a:r>
              <a:rPr lang="nb-NO" altLang="nb-NO" sz="2800" dirty="0"/>
              <a:t>Utleggstakere</a:t>
            </a:r>
          </a:p>
          <a:p>
            <a:pPr>
              <a:lnSpc>
                <a:spcPct val="80000"/>
              </a:lnSpc>
            </a:pPr>
            <a:r>
              <a:rPr lang="nb-NO" altLang="nb-NO" sz="2800" dirty="0"/>
              <a:t>Konkursbo</a:t>
            </a:r>
          </a:p>
          <a:p>
            <a:pPr>
              <a:lnSpc>
                <a:spcPct val="80000"/>
              </a:lnSpc>
            </a:pPr>
            <a:r>
              <a:rPr lang="nb-NO" altLang="nb-NO" sz="2800" dirty="0" smtClean="0"/>
              <a:t>Legalpanthavere</a:t>
            </a:r>
            <a:endParaRPr lang="nb-NO" altLang="nb-NO" sz="2800" dirty="0"/>
          </a:p>
          <a:p>
            <a:pPr>
              <a:lnSpc>
                <a:spcPct val="80000"/>
              </a:lnSpc>
            </a:pPr>
            <a:r>
              <a:rPr lang="nb-NO" altLang="nb-NO" sz="2800" dirty="0" smtClean="0"/>
              <a:t>Pantsetter</a:t>
            </a:r>
          </a:p>
          <a:p>
            <a:pPr>
              <a:lnSpc>
                <a:spcPct val="80000"/>
              </a:lnSpc>
            </a:pPr>
            <a:r>
              <a:rPr lang="nb-NO" altLang="nb-NO" sz="2800" dirty="0" smtClean="0"/>
              <a:t>Gjorte obligasjoner</a:t>
            </a:r>
          </a:p>
        </p:txBody>
      </p:sp>
    </p:spTree>
    <p:extLst>
      <p:ext uri="{BB962C8B-B14F-4D97-AF65-F5344CB8AC3E}">
        <p14:creationId xmlns:p14="http://schemas.microsoft.com/office/powerpoint/2010/main" val="3995436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Hovedpunkter</a:t>
            </a:r>
            <a:endParaRPr lang="nb-NO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Kan først i tid, best i rett-regelen brukes?</a:t>
            </a:r>
          </a:p>
          <a:p>
            <a:r>
              <a:rPr lang="nb-NO" dirty="0" smtClean="0"/>
              <a:t>Lojal opplåning er tillatt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820121"/>
              </p:ext>
            </p:extLst>
          </p:nvPr>
        </p:nvGraphicFramePr>
        <p:xfrm>
          <a:off x="971600" y="3573016"/>
          <a:ext cx="7920880" cy="2771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969859448"/>
                    </a:ext>
                  </a:extLst>
                </a:gridCol>
                <a:gridCol w="1417215">
                  <a:extLst>
                    <a:ext uri="{9D8B030D-6E8A-4147-A177-3AD203B41FA5}">
                      <a16:colId xmlns:a16="http://schemas.microsoft.com/office/drawing/2014/main" val="910554522"/>
                    </a:ext>
                  </a:extLst>
                </a:gridCol>
                <a:gridCol w="1247081">
                  <a:extLst>
                    <a:ext uri="{9D8B030D-6E8A-4147-A177-3AD203B41FA5}">
                      <a16:colId xmlns:a16="http://schemas.microsoft.com/office/drawing/2014/main" val="1975110683"/>
                    </a:ext>
                  </a:extLst>
                </a:gridCol>
              </a:tblGrid>
              <a:tr h="532859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Kontrakts-pant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Utleggs-pant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895290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lvl="1"/>
                      <a:r>
                        <a:rPr lang="nb-NO" sz="2800" b="1" dirty="0" smtClean="0"/>
                        <a:t>Opplåning for å unngå tap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629134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lvl="1"/>
                      <a:r>
                        <a:rPr lang="nb-NO" sz="2800" b="1" dirty="0" smtClean="0"/>
                        <a:t>Første gangs utbetaling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54355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lvl="1"/>
                      <a:r>
                        <a:rPr lang="nb-NO" sz="2800" b="1" dirty="0" smtClean="0"/>
                        <a:t>Tinglyst opplåningsrett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528648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lvl="1"/>
                      <a:r>
                        <a:rPr lang="nb-NO" sz="2800" b="1" dirty="0" smtClean="0"/>
                        <a:t>Annet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329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85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dirty="0" smtClean="0"/>
              <a:t>Undersøkelsesplikt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dirty="0" smtClean="0"/>
              <a:t>Praktisk mulighet</a:t>
            </a:r>
          </a:p>
          <a:p>
            <a:pPr lvl="1"/>
            <a:r>
              <a:rPr lang="nb-NO" dirty="0" smtClean="0"/>
              <a:t>Utlegg</a:t>
            </a:r>
          </a:p>
          <a:p>
            <a:pPr lvl="1"/>
            <a:r>
              <a:rPr lang="nb-NO" dirty="0" smtClean="0"/>
              <a:t>Kontraktpanthavere</a:t>
            </a:r>
          </a:p>
          <a:p>
            <a:pPr lvl="1"/>
            <a:r>
              <a:rPr lang="nb-NO" dirty="0" smtClean="0"/>
              <a:t>Første gangs utbetaling</a:t>
            </a:r>
          </a:p>
          <a:p>
            <a:pPr lvl="1"/>
            <a:r>
              <a:rPr lang="nb-NO" dirty="0" smtClean="0"/>
              <a:t>Tid siden tinglysingen</a:t>
            </a:r>
          </a:p>
        </p:txBody>
      </p:sp>
    </p:spTree>
    <p:extLst>
      <p:ext uri="{BB962C8B-B14F-4D97-AF65-F5344CB8AC3E}">
        <p14:creationId xmlns:p14="http://schemas.microsoft.com/office/powerpoint/2010/main" val="10097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Maksimene</a:t>
            </a:r>
            <a:endParaRPr lang="nb-NO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178800" cy="4210050"/>
          </a:xfrm>
        </p:spPr>
        <p:txBody>
          <a:bodyPr/>
          <a:lstStyle/>
          <a:p>
            <a:pPr lvl="0"/>
            <a:r>
              <a:rPr kumimoji="1" lang="nb-NO" sz="3600" b="1" i="1" dirty="0" smtClean="0">
                <a:effectLst/>
                <a:latin typeface="+mj-lt"/>
                <a:ea typeface="+mj-ea"/>
                <a:cs typeface="+mj-cs"/>
              </a:rPr>
              <a:t>‘F</a:t>
            </a:r>
            <a:r>
              <a:rPr kumimoji="1" lang="nb-NO" sz="36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ørst i tid, best i rett’ </a:t>
            </a:r>
            <a:br>
              <a:rPr kumimoji="1" lang="nb-NO" sz="36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kumimoji="1" lang="nb-NO" sz="36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‘Prior </a:t>
            </a:r>
            <a:r>
              <a:rPr kumimoji="1" lang="nb-NO" sz="3600" b="1" i="1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tempore</a:t>
            </a:r>
            <a:r>
              <a:rPr kumimoji="1" lang="nb-NO" sz="36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,</a:t>
            </a:r>
            <a:r>
              <a:rPr kumimoji="1" lang="nb-NO" sz="3600" b="1" i="1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1" lang="nb-NO" sz="3600" b="1" i="1" baseline="0" dirty="0" err="1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potior</a:t>
            </a:r>
            <a:r>
              <a:rPr kumimoji="1" lang="nb-NO" sz="3600" b="1" i="1" baseline="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jure’</a:t>
            </a:r>
            <a:endParaRPr kumimoji="1" lang="nb-NO" sz="3600" b="1" i="1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o"/>
              <a:tabLst/>
              <a:defRPr/>
            </a:pPr>
            <a:r>
              <a:rPr kumimoji="1" lang="nb-NO" sz="36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‘Ingen kan overføre større rett enn han har selv’</a:t>
            </a:r>
            <a:br>
              <a:rPr kumimoji="1" lang="nb-NO" sz="36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kumimoji="1" lang="nb-NO" sz="3600" b="1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‘</a:t>
            </a:r>
            <a:r>
              <a:rPr lang="nb-NO" sz="3600" b="1" dirty="0" smtClean="0"/>
              <a:t>Nemo </a:t>
            </a:r>
            <a:r>
              <a:rPr lang="nb-NO" sz="3600" b="1" dirty="0" err="1" smtClean="0"/>
              <a:t>plus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iuris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transferre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potest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quam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ipse</a:t>
            </a:r>
            <a:r>
              <a:rPr lang="nb-NO" sz="3600" b="1" dirty="0" smtClean="0"/>
              <a:t> </a:t>
            </a:r>
            <a:r>
              <a:rPr lang="nb-NO" sz="3600" b="1" dirty="0" err="1" smtClean="0"/>
              <a:t>habet</a:t>
            </a:r>
            <a:r>
              <a:rPr lang="nb-NO" sz="3600" b="1" dirty="0" smtClean="0"/>
              <a:t>’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Tx/>
              <a:buChar char="o"/>
              <a:tabLst/>
              <a:defRPr/>
            </a:pPr>
            <a:r>
              <a:rPr kumimoji="1" lang="nb-NO" sz="3600" i="1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‘Kreditorene får ikke større rett enn debitor’</a:t>
            </a:r>
            <a:endParaRPr kumimoji="1" lang="nb-NO" sz="3600" b="1" i="1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Kildene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Luftfartsloven osv.</a:t>
            </a:r>
          </a:p>
          <a:p>
            <a:pPr lvl="0"/>
            <a:r>
              <a:rPr lang="nb-NO" dirty="0" err="1" smtClean="0"/>
              <a:t>Rt</a:t>
            </a:r>
            <a:r>
              <a:rPr lang="nb-NO" dirty="0" smtClean="0"/>
              <a:t>. 1994 s. 775 </a:t>
            </a:r>
            <a:r>
              <a:rPr lang="nb-NO" dirty="0" err="1" smtClean="0"/>
              <a:t>Yousuf</a:t>
            </a:r>
            <a:r>
              <a:rPr lang="nb-NO" dirty="0" smtClean="0"/>
              <a:t> </a:t>
            </a:r>
          </a:p>
          <a:p>
            <a:pPr lvl="0"/>
            <a:r>
              <a:rPr lang="nb-NO" dirty="0" err="1" smtClean="0"/>
              <a:t>Rt</a:t>
            </a:r>
            <a:r>
              <a:rPr lang="nb-NO" dirty="0" smtClean="0"/>
              <a:t>. 1999 s. 834 </a:t>
            </a:r>
            <a:r>
              <a:rPr lang="nb-NO" dirty="0" err="1" smtClean="0"/>
              <a:t>Vallerudtoppen</a:t>
            </a:r>
            <a:r>
              <a:rPr lang="nb-NO" dirty="0" smtClean="0"/>
              <a:t> I</a:t>
            </a:r>
          </a:p>
          <a:p>
            <a:pPr lvl="0"/>
            <a:r>
              <a:rPr lang="nb-NO" dirty="0" err="1" smtClean="0"/>
              <a:t>Rt</a:t>
            </a:r>
            <a:r>
              <a:rPr lang="nb-NO" dirty="0" smtClean="0"/>
              <a:t>. 2000 s. 1043 </a:t>
            </a:r>
            <a:r>
              <a:rPr lang="nb-NO" dirty="0" err="1" smtClean="0"/>
              <a:t>Vallerudtoppen</a:t>
            </a:r>
            <a:r>
              <a:rPr lang="nb-NO" dirty="0" smtClean="0"/>
              <a:t> II</a:t>
            </a:r>
          </a:p>
        </p:txBody>
      </p:sp>
    </p:spTree>
    <p:extLst>
      <p:ext uri="{BB962C8B-B14F-4D97-AF65-F5344CB8AC3E}">
        <p14:creationId xmlns:p14="http://schemas.microsoft.com/office/powerpoint/2010/main" val="161221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cap="none" dirty="0" smtClean="0"/>
              <a:t>Utlegg i opplåningsrett?</a:t>
            </a:r>
            <a:endParaRPr lang="nb-NO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8605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Enkeltemner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1716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Stansningsrett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178800" cy="4210050"/>
          </a:xfrm>
        </p:spPr>
        <p:txBody>
          <a:bodyPr/>
          <a:lstStyle/>
          <a:p>
            <a:r>
              <a:rPr lang="nb-NO" dirty="0" smtClean="0"/>
              <a:t>Problemstilling</a:t>
            </a:r>
          </a:p>
          <a:p>
            <a:r>
              <a:rPr lang="nb-NO" dirty="0" smtClean="0"/>
              <a:t>Fetter av rettsvernregler og tilbakeholdsrett</a:t>
            </a:r>
          </a:p>
          <a:p>
            <a:r>
              <a:rPr lang="nb-NO" dirty="0" smtClean="0"/>
              <a:t>Skjemaet?</a:t>
            </a:r>
          </a:p>
          <a:p>
            <a:r>
              <a:rPr lang="nb-NO" dirty="0" smtClean="0"/>
              <a:t>Eiendomsrettens overgang</a:t>
            </a:r>
          </a:p>
          <a:p>
            <a:r>
              <a:rPr lang="nb-NO" dirty="0" smtClean="0"/>
              <a:t>Løsøre</a:t>
            </a:r>
          </a:p>
          <a:p>
            <a:r>
              <a:rPr lang="nb-NO" dirty="0" smtClean="0"/>
              <a:t>Fast eiendom</a:t>
            </a:r>
          </a:p>
          <a:p>
            <a:r>
              <a:rPr lang="nb-NO" dirty="0" err="1"/>
              <a:t>Rt</a:t>
            </a:r>
            <a:r>
              <a:rPr lang="nb-NO" dirty="0"/>
              <a:t>. 1997 s. 1438 </a:t>
            </a:r>
            <a:r>
              <a:rPr lang="nb-NO" dirty="0" err="1" smtClean="0"/>
              <a:t>Metos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5724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558088" cy="1143000"/>
          </a:xfrm>
        </p:spPr>
        <p:txBody>
          <a:bodyPr/>
          <a:lstStyle/>
          <a:p>
            <a:r>
              <a:rPr lang="nb-NO" altLang="nb-NO" dirty="0" smtClean="0"/>
              <a:t>Lov om finansiell sikkerhetsstillelse nr. 17/2004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178800" cy="4210050"/>
          </a:xfrm>
        </p:spPr>
        <p:txBody>
          <a:bodyPr/>
          <a:lstStyle/>
          <a:p>
            <a:r>
              <a:rPr lang="nb-NO" altLang="nb-NO" dirty="0" smtClean="0"/>
              <a:t>Hva loven gjelder, LFS §§ 1 og 2</a:t>
            </a:r>
          </a:p>
          <a:p>
            <a:r>
              <a:rPr lang="nb-NO" altLang="nb-NO" dirty="0" smtClean="0"/>
              <a:t>EØS-loven </a:t>
            </a:r>
            <a:r>
              <a:rPr lang="nb-NO" altLang="nb-NO" dirty="0" err="1" smtClean="0"/>
              <a:t>nr</a:t>
            </a:r>
            <a:r>
              <a:rPr lang="nb-NO" altLang="nb-NO" dirty="0" smtClean="0"/>
              <a:t> 109/1992 § 2</a:t>
            </a:r>
          </a:p>
          <a:p>
            <a:r>
              <a:rPr lang="nb-NO" altLang="nb-NO" dirty="0" smtClean="0"/>
              <a:t>Rettsvern i konkurs</a:t>
            </a:r>
          </a:p>
          <a:p>
            <a:pPr lvl="1"/>
            <a:r>
              <a:rPr lang="nb-NO" altLang="nb-NO" dirty="0" smtClean="0"/>
              <a:t>LFS § 5, </a:t>
            </a:r>
            <a:r>
              <a:rPr lang="nb-NO" altLang="nb-NO" dirty="0" err="1" smtClean="0"/>
              <a:t>jfr</a:t>
            </a:r>
            <a:r>
              <a:rPr lang="nb-NO" altLang="nb-NO" dirty="0" smtClean="0"/>
              <a:t> § 2(2)</a:t>
            </a:r>
          </a:p>
          <a:p>
            <a:pPr lvl="1"/>
            <a:r>
              <a:rPr lang="nb-NO" altLang="nb-NO" dirty="0" smtClean="0"/>
              <a:t>Jfr. </a:t>
            </a:r>
            <a:r>
              <a:rPr lang="nb-NO" altLang="nb-NO" dirty="0" err="1" smtClean="0"/>
              <a:t>kkl</a:t>
            </a:r>
            <a:r>
              <a:rPr lang="nb-NO" altLang="nb-NO" dirty="0" smtClean="0"/>
              <a:t> § 100</a:t>
            </a:r>
          </a:p>
          <a:p>
            <a:pPr lvl="1"/>
            <a:r>
              <a:rPr lang="nb-NO" altLang="nb-NO" dirty="0" smtClean="0"/>
              <a:t>De relevante </a:t>
            </a:r>
            <a:r>
              <a:rPr lang="nb-NO" altLang="nb-NO" dirty="0" err="1" smtClean="0"/>
              <a:t>rettsvernakter</a:t>
            </a:r>
            <a:endParaRPr lang="nb-NO" altLang="nb-NO" dirty="0" smtClean="0"/>
          </a:p>
          <a:p>
            <a:pPr lvl="2"/>
            <a:r>
              <a:rPr lang="nb-NO" altLang="nb-NO" dirty="0" smtClean="0"/>
              <a:t>Overlevering</a:t>
            </a:r>
          </a:p>
          <a:p>
            <a:pPr lvl="2"/>
            <a:r>
              <a:rPr lang="nb-NO" altLang="nb-NO" dirty="0" smtClean="0"/>
              <a:t>Notifikasjon</a:t>
            </a:r>
          </a:p>
          <a:p>
            <a:pPr lvl="2"/>
            <a:r>
              <a:rPr lang="nb-NO" altLang="nb-NO" dirty="0" smtClean="0"/>
              <a:t>Registrering; verdipapirregisterloven nr. 64/2002 §§ 7-1 og 2-1</a:t>
            </a:r>
          </a:p>
        </p:txBody>
      </p:sp>
    </p:spTree>
    <p:extLst>
      <p:ext uri="{BB962C8B-B14F-4D97-AF65-F5344CB8AC3E}">
        <p14:creationId xmlns:p14="http://schemas.microsoft.com/office/powerpoint/2010/main" val="402027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Ulovfestet ekstinksjon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err="1"/>
              <a:t>Rt</a:t>
            </a:r>
            <a:r>
              <a:rPr lang="nb-NO" dirty="0"/>
              <a:t>. 1986 s. 1210 Norske Fjellhus </a:t>
            </a:r>
          </a:p>
          <a:p>
            <a:pPr lvl="0"/>
            <a:r>
              <a:rPr lang="nb-NO" dirty="0" err="1"/>
              <a:t>Rt</a:t>
            </a:r>
            <a:r>
              <a:rPr lang="nb-NO" dirty="0"/>
              <a:t>. 1992 s. 352 Sigdal</a:t>
            </a:r>
          </a:p>
          <a:p>
            <a:pPr lvl="0"/>
            <a:r>
              <a:rPr lang="nb-NO" dirty="0" err="1"/>
              <a:t>Rt</a:t>
            </a:r>
            <a:r>
              <a:rPr lang="nb-NO" dirty="0"/>
              <a:t>. 2000 s. 604 Kjelsberg</a:t>
            </a:r>
          </a:p>
          <a:p>
            <a:pPr lvl="0"/>
            <a:r>
              <a:rPr lang="nb-NO" dirty="0" err="1"/>
              <a:t>Rt</a:t>
            </a:r>
            <a:r>
              <a:rPr lang="nb-NO" dirty="0"/>
              <a:t>. 2015  s.1157 </a:t>
            </a:r>
            <a:r>
              <a:rPr lang="nb-NO" dirty="0" err="1" smtClean="0"/>
              <a:t>Fårøya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0318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EMK P 1-1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Art 1. Vern om eiendom</a:t>
            </a:r>
          </a:p>
          <a:p>
            <a:pPr marL="0" indent="0">
              <a:buNone/>
            </a:pPr>
            <a:r>
              <a:rPr lang="nb-NO" dirty="0" smtClean="0"/>
              <a:t>Enhver fysisk eller juridisk person har rett til å få nyte sin eiendom i fred. Ingen skal bli fratatt sin eiendom unntatt i det offentliges interesse og på de betingelser som er hjemlet ved lov og ved folkerettens alminnelige prinsipper.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7149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ECHR 2007-III s. 365 </a:t>
            </a:r>
            <a:r>
              <a:rPr lang="nb-NO" dirty="0" err="1"/>
              <a:t>Pye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210050"/>
          </a:xfrm>
        </p:spPr>
        <p:txBody>
          <a:bodyPr/>
          <a:lstStyle/>
          <a:p>
            <a:r>
              <a:rPr lang="nb-NO" dirty="0" err="1" smtClean="0"/>
              <a:t>Ondtrohevd</a:t>
            </a:r>
            <a:endParaRPr lang="nb-NO" dirty="0" smtClean="0"/>
          </a:p>
          <a:p>
            <a:r>
              <a:rPr lang="nb-NO" dirty="0" smtClean="0"/>
              <a:t>Fair </a:t>
            </a:r>
            <a:r>
              <a:rPr lang="nb-NO" dirty="0" err="1" smtClean="0"/>
              <a:t>balance</a:t>
            </a:r>
            <a:endParaRPr lang="nb-NO" dirty="0" smtClean="0"/>
          </a:p>
          <a:p>
            <a:r>
              <a:rPr lang="nb-NO" dirty="0" smtClean="0"/>
              <a:t>Ikke bare registrert eiendomsrett</a:t>
            </a:r>
          </a:p>
          <a:p>
            <a:r>
              <a:rPr lang="nb-NO" dirty="0" smtClean="0"/>
              <a:t>Ikke bare sosial utjevning </a:t>
            </a:r>
          </a:p>
          <a:p>
            <a:r>
              <a:rPr lang="nb-NO" dirty="0" smtClean="0"/>
              <a:t>Forutsigbarhet</a:t>
            </a:r>
            <a:br>
              <a:rPr lang="nb-NO" dirty="0" smtClean="0"/>
            </a:br>
            <a:r>
              <a:rPr lang="nb-NO" dirty="0" smtClean="0"/>
              <a:t>Norsk rett</a:t>
            </a:r>
          </a:p>
          <a:p>
            <a:pPr lvl="1"/>
            <a:r>
              <a:rPr lang="nb-NO" dirty="0" smtClean="0"/>
              <a:t>Ulovfestet </a:t>
            </a:r>
            <a:r>
              <a:rPr lang="nb-NO" dirty="0" smtClean="0"/>
              <a:t>(omsetnings)ekstinksjon</a:t>
            </a:r>
            <a:endParaRPr lang="nb-NO" dirty="0"/>
          </a:p>
          <a:p>
            <a:pPr lvl="1"/>
            <a:r>
              <a:rPr lang="nb-NO" dirty="0" smtClean="0"/>
              <a:t>Kreditorekstinksjon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228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72400" cy="1143000"/>
          </a:xfrm>
        </p:spPr>
        <p:txBody>
          <a:bodyPr/>
          <a:lstStyle/>
          <a:p>
            <a:r>
              <a:rPr lang="nb-NO" dirty="0" smtClean="0"/>
              <a:t>Kreditorer som første erverver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178800" cy="4210050"/>
          </a:xfrm>
        </p:spPr>
        <p:txBody>
          <a:bodyPr/>
          <a:lstStyle/>
          <a:p>
            <a:r>
              <a:rPr lang="nb-NO" sz="2800" dirty="0" smtClean="0"/>
              <a:t>Problemstillingen</a:t>
            </a:r>
          </a:p>
          <a:p>
            <a:r>
              <a:rPr lang="nb-NO" sz="2800" dirty="0" smtClean="0"/>
              <a:t>Avgrensing mot konkurrerende kreditorbeslag</a:t>
            </a:r>
          </a:p>
          <a:p>
            <a:r>
              <a:rPr lang="nb-NO" sz="2800" dirty="0" smtClean="0"/>
              <a:t>Hvilke hensyn gjør seg gjeldende?</a:t>
            </a:r>
          </a:p>
          <a:p>
            <a:r>
              <a:rPr lang="nb-NO" sz="2800" dirty="0" smtClean="0"/>
              <a:t>Konkursboet</a:t>
            </a:r>
          </a:p>
          <a:p>
            <a:pPr lvl="1"/>
            <a:r>
              <a:rPr lang="nb-NO" sz="2400" dirty="0" smtClean="0"/>
              <a:t>Generelt, </a:t>
            </a:r>
            <a:r>
              <a:rPr lang="nb-NO" sz="2400" dirty="0" err="1" smtClean="0"/>
              <a:t>kkl</a:t>
            </a:r>
            <a:r>
              <a:rPr lang="nb-NO" sz="2400" dirty="0" smtClean="0"/>
              <a:t> § 100 og godtroervervsregler</a:t>
            </a:r>
          </a:p>
          <a:p>
            <a:pPr lvl="1"/>
            <a:r>
              <a:rPr lang="nb-NO" sz="2400" dirty="0" smtClean="0"/>
              <a:t>Tingl. § 23</a:t>
            </a:r>
          </a:p>
          <a:p>
            <a:r>
              <a:rPr lang="nb-NO" sz="2800" dirty="0" smtClean="0"/>
              <a:t>Utleggstaker</a:t>
            </a:r>
          </a:p>
          <a:p>
            <a:pPr lvl="1"/>
            <a:r>
              <a:rPr lang="nb-NO" sz="2400" dirty="0" err="1" smtClean="0"/>
              <a:t>Rettsvernreglene</a:t>
            </a:r>
            <a:r>
              <a:rPr lang="nb-NO" sz="2400" dirty="0" smtClean="0"/>
              <a:t> i pl. </a:t>
            </a:r>
            <a:r>
              <a:rPr lang="nb-NO" sz="2400" dirty="0"/>
              <a:t>k</a:t>
            </a:r>
            <a:r>
              <a:rPr lang="nb-NO" sz="2400" dirty="0" smtClean="0"/>
              <a:t>ap. 5</a:t>
            </a:r>
          </a:p>
        </p:txBody>
      </p:sp>
    </p:spTree>
    <p:extLst>
      <p:ext uri="{BB962C8B-B14F-4D97-AF65-F5344CB8AC3E}">
        <p14:creationId xmlns:p14="http://schemas.microsoft.com/office/powerpoint/2010/main" val="76442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01" y="260648"/>
            <a:ext cx="8846120" cy="1143000"/>
          </a:xfrm>
        </p:spPr>
        <p:txBody>
          <a:bodyPr/>
          <a:lstStyle/>
          <a:p>
            <a:r>
              <a:rPr lang="nb-NO" altLang="nb-NO" dirty="0" smtClean="0"/>
              <a:t>Hvordan reglene virker sammen</a:t>
            </a:r>
            <a:br>
              <a:rPr lang="nb-NO" altLang="nb-NO" dirty="0" smtClean="0"/>
            </a:br>
            <a:r>
              <a:rPr lang="nb-NO" altLang="nb-NO" dirty="0" smtClean="0"/>
              <a:t> – salg av fast eiendom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178800" cy="4210050"/>
          </a:xfrm>
        </p:spPr>
        <p:txBody>
          <a:bodyPr/>
          <a:lstStyle/>
          <a:p>
            <a:r>
              <a:rPr lang="nb-NO" sz="2800" dirty="0" smtClean="0"/>
              <a:t>Kjøpekontrakt og skjøte</a:t>
            </a:r>
          </a:p>
          <a:p>
            <a:r>
              <a:rPr lang="nb-NO" sz="2800" dirty="0" smtClean="0"/>
              <a:t>Skatterettslige perversiteter, </a:t>
            </a:r>
            <a:r>
              <a:rPr lang="nb-NO" sz="2800" dirty="0" err="1" smtClean="0"/>
              <a:t>dokumentavgiftsl</a:t>
            </a:r>
            <a:r>
              <a:rPr lang="nb-NO" sz="2800" dirty="0" smtClean="0"/>
              <a:t>. § 6</a:t>
            </a:r>
          </a:p>
          <a:p>
            <a:pPr lvl="1"/>
            <a:r>
              <a:rPr lang="nb-NO" sz="2400" dirty="0" smtClean="0"/>
              <a:t>Hjemmelsselskaper</a:t>
            </a:r>
          </a:p>
          <a:p>
            <a:pPr lvl="1"/>
            <a:r>
              <a:rPr lang="nb-NO" sz="2400" dirty="0" smtClean="0"/>
              <a:t>Kontroll uten tinglyst skjøte</a:t>
            </a:r>
          </a:p>
          <a:p>
            <a:pPr lvl="2"/>
            <a:r>
              <a:rPr lang="nb-NO" sz="2000" dirty="0" smtClean="0"/>
              <a:t>Fullmakt og </a:t>
            </a:r>
            <a:r>
              <a:rPr lang="nb-NO" sz="2000" dirty="0" err="1" smtClean="0"/>
              <a:t>blancoskjøte</a:t>
            </a:r>
            <a:endParaRPr lang="nb-NO" sz="2000" dirty="0" smtClean="0"/>
          </a:p>
          <a:p>
            <a:pPr lvl="2"/>
            <a:r>
              <a:rPr lang="nb-NO" sz="2000" dirty="0" smtClean="0"/>
              <a:t>Urådighetserklæring</a:t>
            </a:r>
          </a:p>
          <a:p>
            <a:pPr lvl="2"/>
            <a:r>
              <a:rPr lang="nb-NO" sz="2000" dirty="0" smtClean="0"/>
              <a:t>Sikringsobligasjon</a:t>
            </a:r>
          </a:p>
          <a:p>
            <a:pPr lvl="0"/>
            <a:r>
              <a:rPr lang="nb-NO" sz="2800" dirty="0" err="1"/>
              <a:t>Rt</a:t>
            </a:r>
            <a:r>
              <a:rPr lang="nb-NO" sz="2800" dirty="0"/>
              <a:t>. 2012 s. 335 Sandum</a:t>
            </a:r>
          </a:p>
          <a:p>
            <a:pPr lvl="0"/>
            <a:r>
              <a:rPr lang="nb-NO" sz="2800" dirty="0" err="1"/>
              <a:t>Rt</a:t>
            </a:r>
            <a:r>
              <a:rPr lang="nb-NO" sz="2800" dirty="0"/>
              <a:t>. 2013 s. 1541 </a:t>
            </a:r>
            <a:r>
              <a:rPr lang="nb-NO" sz="2800" dirty="0" err="1"/>
              <a:t>Tuengen</a:t>
            </a:r>
            <a:r>
              <a:rPr lang="nb-NO" sz="2800" dirty="0"/>
              <a:t> </a:t>
            </a:r>
            <a:r>
              <a:rPr lang="nb-NO" sz="2800" dirty="0" smtClean="0"/>
              <a:t>Allé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22904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cap="none" dirty="0" smtClean="0"/>
              <a:t>Det går om unntak fra disse maksimene</a:t>
            </a:r>
            <a:endParaRPr lang="nb-NO" cap="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767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nb-NO" sz="4000" b="1" i="1" dirty="0" smtClean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rPr>
              <a:t>Ting å sjekke først</a:t>
            </a:r>
            <a:endParaRPr lang="nb-NO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nb-NO" b="1" i="1" dirty="0" smtClean="0">
                <a:solidFill>
                  <a:schemeClr val="tx2"/>
                </a:solidFill>
                <a:effectLst/>
                <a:ea typeface="+mj-ea"/>
                <a:cs typeface="+mj-cs"/>
              </a:rPr>
              <a:t>Gyldig</a:t>
            </a:r>
          </a:p>
          <a:p>
            <a:pPr lvl="0"/>
            <a:r>
              <a:rPr lang="nb-NO" dirty="0" smtClean="0">
                <a:solidFill>
                  <a:schemeClr val="tx2"/>
                </a:solidFill>
                <a:ea typeface="+mj-ea"/>
                <a:cs typeface="+mj-cs"/>
              </a:rPr>
              <a:t>E</a:t>
            </a:r>
            <a:r>
              <a:rPr kumimoji="1" lang="nb-NO" b="1" i="1" dirty="0" smtClean="0">
                <a:solidFill>
                  <a:schemeClr val="tx2"/>
                </a:solidFill>
                <a:effectLst/>
                <a:ea typeface="+mj-ea"/>
                <a:cs typeface="+mj-cs"/>
              </a:rPr>
              <a:t>ndelig</a:t>
            </a:r>
          </a:p>
          <a:p>
            <a:pPr lvl="0"/>
            <a:r>
              <a:rPr lang="nb-NO" dirty="0" smtClean="0">
                <a:solidFill>
                  <a:schemeClr val="tx2"/>
                </a:solidFill>
                <a:ea typeface="+mj-ea"/>
                <a:cs typeface="+mj-cs"/>
              </a:rPr>
              <a:t>K</a:t>
            </a:r>
            <a:r>
              <a:rPr kumimoji="1" lang="nb-NO" b="1" i="1" dirty="0" smtClean="0">
                <a:solidFill>
                  <a:schemeClr val="tx2"/>
                </a:solidFill>
                <a:effectLst/>
                <a:ea typeface="+mj-ea"/>
                <a:cs typeface="+mj-cs"/>
              </a:rPr>
              <a:t>onflikt</a:t>
            </a:r>
            <a:endParaRPr lang="nb-NO" dirty="0">
              <a:solidFill>
                <a:schemeClr val="tx2"/>
              </a:solidFill>
              <a:ea typeface="+mj-ea"/>
              <a:cs typeface="+mj-cs"/>
            </a:endParaRPr>
          </a:p>
          <a:p>
            <a:pPr lvl="1"/>
            <a:r>
              <a:rPr kumimoji="1" lang="nb-NO" sz="3200" b="1" i="1" dirty="0" smtClean="0">
                <a:solidFill>
                  <a:schemeClr val="tx2"/>
                </a:solidFill>
                <a:effectLst/>
                <a:ea typeface="+mj-ea"/>
                <a:cs typeface="+mj-cs"/>
              </a:rPr>
              <a:t>Rett i samme formuesgode?</a:t>
            </a:r>
          </a:p>
          <a:p>
            <a:pPr lvl="1"/>
            <a:r>
              <a:rPr kumimoji="1" lang="nb-NO" sz="3200" b="1" i="1" dirty="0" smtClean="0">
                <a:solidFill>
                  <a:schemeClr val="tx2"/>
                </a:solidFill>
                <a:effectLst/>
                <a:ea typeface="+mj-ea"/>
                <a:cs typeface="+mj-cs"/>
              </a:rPr>
              <a:t>Kolliderende rettigheter?</a:t>
            </a:r>
            <a:br>
              <a:rPr kumimoji="1" lang="nb-NO" sz="3200" b="1" i="1" dirty="0" smtClean="0">
                <a:solidFill>
                  <a:schemeClr val="tx2"/>
                </a:solidFill>
                <a:effectLst/>
                <a:ea typeface="+mj-ea"/>
                <a:cs typeface="+mj-cs"/>
              </a:rPr>
            </a:br>
            <a:r>
              <a:rPr kumimoji="1" lang="nb-NO" sz="3200" b="1" i="1" dirty="0" err="1" smtClean="0">
                <a:solidFill>
                  <a:schemeClr val="tx2"/>
                </a:solidFill>
                <a:effectLst/>
                <a:ea typeface="+mj-ea"/>
                <a:cs typeface="+mj-cs"/>
              </a:rPr>
              <a:t>Rt</a:t>
            </a:r>
            <a:r>
              <a:rPr kumimoji="1" lang="nb-NO" sz="3200" b="1" i="1" dirty="0" smtClean="0">
                <a:solidFill>
                  <a:schemeClr val="tx2"/>
                </a:solidFill>
                <a:effectLst/>
                <a:ea typeface="+mj-ea"/>
                <a:cs typeface="+mj-cs"/>
              </a:rPr>
              <a:t>. 2000 s. 1360 Lena Maskin</a:t>
            </a:r>
          </a:p>
          <a:p>
            <a:r>
              <a:rPr lang="nb-NO" dirty="0" smtClean="0">
                <a:solidFill>
                  <a:schemeClr val="tx2"/>
                </a:solidFill>
                <a:ea typeface="+mj-ea"/>
                <a:cs typeface="+mj-cs"/>
              </a:rPr>
              <a:t>Hvem er først i tid?</a:t>
            </a:r>
            <a:br>
              <a:rPr lang="nb-NO" dirty="0" smtClean="0">
                <a:solidFill>
                  <a:schemeClr val="tx2"/>
                </a:solidFill>
                <a:ea typeface="+mj-ea"/>
                <a:cs typeface="+mj-cs"/>
              </a:rPr>
            </a:br>
            <a:r>
              <a:rPr lang="nb-NO" dirty="0" err="1">
                <a:solidFill>
                  <a:schemeClr val="tx2"/>
                </a:solidFill>
              </a:rPr>
              <a:t>Rt</a:t>
            </a:r>
            <a:r>
              <a:rPr lang="nb-NO" dirty="0">
                <a:solidFill>
                  <a:schemeClr val="tx2"/>
                </a:solidFill>
              </a:rPr>
              <a:t>. 2000 s. 1360 Lena Maskin</a:t>
            </a:r>
          </a:p>
        </p:txBody>
      </p:sp>
    </p:spTree>
    <p:extLst>
      <p:ext uri="{BB962C8B-B14F-4D97-AF65-F5344CB8AC3E}">
        <p14:creationId xmlns:p14="http://schemas.microsoft.com/office/powerpoint/2010/main" val="236640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 tro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Relevansen av god tro</a:t>
            </a:r>
          </a:p>
          <a:p>
            <a:r>
              <a:rPr lang="nb-NO" dirty="0" smtClean="0"/>
              <a:t>Vurderingstemaet</a:t>
            </a:r>
          </a:p>
          <a:p>
            <a:r>
              <a:rPr lang="nb-NO" dirty="0" smtClean="0"/>
              <a:t>Aktsomhetskravet</a:t>
            </a:r>
          </a:p>
          <a:p>
            <a:r>
              <a:rPr lang="nb-NO" dirty="0" smtClean="0"/>
              <a:t>En god drøftelse!</a:t>
            </a:r>
          </a:p>
          <a:p>
            <a:pPr lvl="0"/>
            <a:r>
              <a:rPr lang="nb-NO" dirty="0" err="1"/>
              <a:t>Rt</a:t>
            </a:r>
            <a:r>
              <a:rPr lang="nb-NO" dirty="0"/>
              <a:t>. 1990 s. 59 Myra båt</a:t>
            </a:r>
          </a:p>
          <a:p>
            <a:pPr lvl="0"/>
            <a:r>
              <a:rPr lang="nb-NO" dirty="0" err="1"/>
              <a:t>Rt</a:t>
            </a:r>
            <a:r>
              <a:rPr lang="nb-NO" dirty="0"/>
              <a:t>. 1992 s. 492 </a:t>
            </a:r>
            <a:r>
              <a:rPr lang="nb-NO" dirty="0" err="1" smtClean="0"/>
              <a:t>Lafopa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961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Det virkelige faktum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Problemstillingen</a:t>
            </a:r>
          </a:p>
          <a:p>
            <a:r>
              <a:rPr lang="nb-NO" dirty="0" smtClean="0"/>
              <a:t>Et skriveråd</a:t>
            </a:r>
          </a:p>
          <a:p>
            <a:pPr lvl="0"/>
            <a:r>
              <a:rPr lang="nb-NO" dirty="0" err="1"/>
              <a:t>Rt</a:t>
            </a:r>
            <a:r>
              <a:rPr lang="nb-NO" dirty="0"/>
              <a:t>. 1935 s. 981 Bygland</a:t>
            </a:r>
          </a:p>
          <a:p>
            <a:pPr lvl="0"/>
            <a:r>
              <a:rPr lang="nb-NO" dirty="0" err="1"/>
              <a:t>Rt</a:t>
            </a:r>
            <a:r>
              <a:rPr lang="nb-NO" dirty="0"/>
              <a:t>. 2001 s. 1580 </a:t>
            </a:r>
            <a:r>
              <a:rPr lang="nb-NO" dirty="0" err="1" smtClean="0"/>
              <a:t>Slåtto</a:t>
            </a:r>
            <a:r>
              <a:rPr lang="nb-NO" dirty="0" smtClean="0"/>
              <a:t> </a:t>
            </a:r>
            <a:r>
              <a:rPr lang="nb-NO" dirty="0" err="1" smtClean="0"/>
              <a:t>Husbygg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952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Prokrastinering</a:t>
            </a:r>
            <a:endParaRPr lang="nb-NO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4400" dirty="0" smtClean="0"/>
              <a:t>Kom i gang</a:t>
            </a:r>
            <a:endParaRPr lang="nb-NO" sz="4400" dirty="0"/>
          </a:p>
          <a:p>
            <a:r>
              <a:rPr lang="nb-NO" sz="4400" dirty="0"/>
              <a:t>Lær deg </a:t>
            </a:r>
            <a:r>
              <a:rPr lang="nb-NO" sz="4400" dirty="0" smtClean="0"/>
              <a:t>tidsplanlegging</a:t>
            </a:r>
          </a:p>
          <a:p>
            <a:r>
              <a:rPr lang="nb-NO" sz="4400" dirty="0" smtClean="0"/>
              <a:t>Fjern distraksjoner</a:t>
            </a:r>
            <a:endParaRPr lang="nb-NO" sz="4400" dirty="0"/>
          </a:p>
          <a:p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413928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Løsningsmodeller</a:t>
            </a:r>
            <a:endParaRPr lang="nb-NO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Rett i ting og til ting</a:t>
            </a:r>
          </a:p>
          <a:p>
            <a:r>
              <a:rPr lang="nb-NO" dirty="0" smtClean="0"/>
              <a:t>Eiendomsrett</a:t>
            </a:r>
          </a:p>
          <a:p>
            <a:pPr lvl="1"/>
            <a:r>
              <a:rPr lang="nb-NO" dirty="0" smtClean="0"/>
              <a:t>Ingen særstilling</a:t>
            </a:r>
          </a:p>
          <a:p>
            <a:pPr lvl="1"/>
            <a:r>
              <a:rPr lang="nb-NO" dirty="0" smtClean="0"/>
              <a:t>Forskjellige eierfunksjoner</a:t>
            </a:r>
          </a:p>
          <a:p>
            <a:pPr lvl="1"/>
            <a:r>
              <a:rPr lang="nb-NO" dirty="0" smtClean="0"/>
              <a:t>Gjelder for og mot alle</a:t>
            </a:r>
          </a:p>
          <a:p>
            <a:r>
              <a:rPr lang="nb-NO" dirty="0" smtClean="0"/>
              <a:t>Rettsvern og ekstinksjon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2540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74948" y="332656"/>
            <a:ext cx="4419479" cy="1086964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4400" b="1" i="1" noProof="1" smtClean="0">
                <a:latin typeface="Comic Sans MS" pitchFamily="66" charset="0"/>
              </a:rPr>
              <a:t>HASB-modellen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6825" y="1962150"/>
            <a:ext cx="6610350" cy="4114800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 </a:t>
            </a:r>
          </a:p>
        </p:txBody>
      </p:sp>
      <p:sp>
        <p:nvSpPr>
          <p:cNvPr id="34821" name="Line 4"/>
          <p:cNvSpPr>
            <a:spLocks noChangeShapeType="1"/>
          </p:cNvSpPr>
          <p:nvPr/>
        </p:nvSpPr>
        <p:spPr bwMode="auto">
          <a:xfrm>
            <a:off x="2084388" y="4167188"/>
            <a:ext cx="1700212" cy="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1435100" y="3841750"/>
            <a:ext cx="5365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H</a:t>
            </a: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3797300" y="3841750"/>
            <a:ext cx="5111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A</a:t>
            </a:r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 flipV="1">
            <a:off x="4446588" y="3417888"/>
            <a:ext cx="1549400" cy="633412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4825" name="Line 8"/>
          <p:cNvSpPr>
            <a:spLocks noChangeShapeType="1"/>
          </p:cNvSpPr>
          <p:nvPr/>
        </p:nvSpPr>
        <p:spPr bwMode="auto">
          <a:xfrm>
            <a:off x="4484688" y="4294188"/>
            <a:ext cx="1473200" cy="481012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6096000" y="4565650"/>
            <a:ext cx="4857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B</a:t>
            </a:r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6121400" y="3041650"/>
            <a:ext cx="4349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681855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568024" y="626263"/>
            <a:ext cx="5833327" cy="532966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3200" i="1" noProof="1" smtClean="0">
                <a:latin typeface="Comic Sans MS" pitchFamily="66" charset="0"/>
              </a:rPr>
              <a:t>Hva om As far hadde solgt?</a:t>
            </a:r>
            <a:endParaRPr lang="nb-NO" i="1" noProof="1" smtClean="0">
              <a:latin typeface="Comic Sans MS" pitchFamily="66" charset="0"/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 </a:t>
            </a:r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>
            <a:off x="4484688" y="4294188"/>
            <a:ext cx="1471612" cy="481012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6094413" y="4565650"/>
            <a:ext cx="4857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B</a:t>
            </a:r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6121400" y="3041650"/>
            <a:ext cx="4349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S</a:t>
            </a:r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>
            <a:off x="2084388" y="4167188"/>
            <a:ext cx="1700212" cy="0"/>
          </a:xfrm>
          <a:prstGeom prst="line">
            <a:avLst/>
          </a:prstGeom>
          <a:noFill/>
          <a:ln w="63500" cmpd="tri">
            <a:solidFill>
              <a:schemeClr val="accent1"/>
            </a:solidFill>
            <a:prstDash val="lg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1435100" y="3841750"/>
            <a:ext cx="5365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H</a:t>
            </a:r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>
            <a:off x="3797300" y="3841750"/>
            <a:ext cx="5111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A</a:t>
            </a:r>
          </a:p>
        </p:txBody>
      </p:sp>
      <p:sp>
        <p:nvSpPr>
          <p:cNvPr id="35851" name="Rectangle 10"/>
          <p:cNvSpPr>
            <a:spLocks noChangeArrowheads="1"/>
          </p:cNvSpPr>
          <p:nvPr/>
        </p:nvSpPr>
        <p:spPr bwMode="auto">
          <a:xfrm>
            <a:off x="3797300" y="3003550"/>
            <a:ext cx="471488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52" name="Line 11"/>
          <p:cNvSpPr>
            <a:spLocks noChangeShapeType="1"/>
          </p:cNvSpPr>
          <p:nvPr/>
        </p:nvSpPr>
        <p:spPr bwMode="auto">
          <a:xfrm flipV="1">
            <a:off x="2084388" y="3276600"/>
            <a:ext cx="3883025" cy="67310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53" name="Line 12"/>
          <p:cNvSpPr>
            <a:spLocks noChangeShapeType="1"/>
          </p:cNvSpPr>
          <p:nvPr/>
        </p:nvSpPr>
        <p:spPr bwMode="auto">
          <a:xfrm flipV="1">
            <a:off x="4572000" y="3581400"/>
            <a:ext cx="1447800" cy="457200"/>
          </a:xfrm>
          <a:prstGeom prst="line">
            <a:avLst/>
          </a:prstGeom>
          <a:noFill/>
          <a:ln w="63500" cmpd="tri">
            <a:solidFill>
              <a:schemeClr val="accent1"/>
            </a:solidFill>
            <a:prstDash val="lg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5294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FargemalERno">
  <a:themeElements>
    <a:clrScheme name="Fargemal ER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Fargemal 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Fargemal ER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rgemal ER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rgemal ER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FargemalERno</Template>
  <TotalTime>1076</TotalTime>
  <Words>1747</Words>
  <Application>Microsoft Office PowerPoint</Application>
  <PresentationFormat>On-screen Show (4:3)</PresentationFormat>
  <Paragraphs>483</Paragraphs>
  <Slides>63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63</vt:i4>
      </vt:variant>
    </vt:vector>
  </HeadingPairs>
  <TitlesOfParts>
    <vt:vector size="76" baseType="lpstr">
      <vt:lpstr>SimSun</vt:lpstr>
      <vt:lpstr>Arial</vt:lpstr>
      <vt:lpstr>Comic Sans MS</vt:lpstr>
      <vt:lpstr>Symbol</vt:lpstr>
      <vt:lpstr>Times</vt:lpstr>
      <vt:lpstr>Times New Roman</vt:lpstr>
      <vt:lpstr>FargemalERno</vt:lpstr>
      <vt:lpstr>1_FargemalERno</vt:lpstr>
      <vt:lpstr>3_FargemalERno</vt:lpstr>
      <vt:lpstr>4_FargemalERno</vt:lpstr>
      <vt:lpstr>5_FargemalERno</vt:lpstr>
      <vt:lpstr>6_FargemalERno</vt:lpstr>
      <vt:lpstr>7_FargemalERno</vt:lpstr>
      <vt:lpstr>Dynamisk tingsrett </vt:lpstr>
      <vt:lpstr>PowerPoint Presentation</vt:lpstr>
      <vt:lpstr>Ressursside</vt:lpstr>
      <vt:lpstr>Kollokvier</vt:lpstr>
      <vt:lpstr>Maksimene</vt:lpstr>
      <vt:lpstr>Det går om unntak fra disse maksimene</vt:lpstr>
      <vt:lpstr>Løsningsmodeller</vt:lpstr>
      <vt:lpstr>HASB-modellen</vt:lpstr>
      <vt:lpstr>Hva om As far hadde solgt?</vt:lpstr>
      <vt:lpstr>Grunnreglene</vt:lpstr>
      <vt:lpstr>PowerPoint Presentation</vt:lpstr>
      <vt:lpstr>Ting og ikke-ting</vt:lpstr>
      <vt:lpstr>Kreves det hjemmel for ekstinksjon?</vt:lpstr>
      <vt:lpstr>Posisjonene som er i konflikt</vt:lpstr>
      <vt:lpstr>Kontraktsrettigheter</vt:lpstr>
      <vt:lpstr>Erverv ved arv og gave</vt:lpstr>
      <vt:lpstr>Panteretter</vt:lpstr>
      <vt:lpstr>Kreditorbeslag: Utlegg </vt:lpstr>
      <vt:lpstr>Kreditorbeslag: Konkurs</vt:lpstr>
      <vt:lpstr>Tinglysing</vt:lpstr>
      <vt:lpstr>Hindring av kreditorsvik</vt:lpstr>
      <vt:lpstr>Kreditorekstinksjon</vt:lpstr>
      <vt:lpstr>Tvangsfullbyrdelsesl. §§ 7-13 og 7-14 </vt:lpstr>
      <vt:lpstr>«Firkantdoktinen» ved registrering</vt:lpstr>
      <vt:lpstr>Hvor effektivt er det?</vt:lpstr>
      <vt:lpstr>Forventningssikring - SB</vt:lpstr>
      <vt:lpstr>Troverdighet</vt:lpstr>
      <vt:lpstr>Negativ troverdighet</vt:lpstr>
      <vt:lpstr>Forventningssikring - HB</vt:lpstr>
      <vt:lpstr>Positiv troverdighet</vt:lpstr>
      <vt:lpstr>Analogier fra tingl § 27</vt:lpstr>
      <vt:lpstr>Oppsummerende refleksjoner  tingl. §§ 20, 23 og 27</vt:lpstr>
      <vt:lpstr>PowerPoint Presentation</vt:lpstr>
      <vt:lpstr>Registreringsordninger utenom grunnboken</vt:lpstr>
      <vt:lpstr>Salgspant i motorvogn</vt:lpstr>
      <vt:lpstr>Notifikasjon</vt:lpstr>
      <vt:lpstr>Forskjellige overleveringskrav</vt:lpstr>
      <vt:lpstr>Negotiable gjeldsbrev</vt:lpstr>
      <vt:lpstr>Godtroloven nr. 37/1978</vt:lpstr>
      <vt:lpstr>Godtroloven forts</vt:lpstr>
      <vt:lpstr>Overlevering for å hindre kreditorekstinksjon</vt:lpstr>
      <vt:lpstr>Ekstinksjon og eiendomsrettens overgang</vt:lpstr>
      <vt:lpstr>Opptrinn og opplåning</vt:lpstr>
      <vt:lpstr>Dokumentasjonen</vt:lpstr>
      <vt:lpstr>Fordelingen av kjøpesummen ved tvangssalg</vt:lpstr>
      <vt:lpstr>Opptrinnsrett - problemet</vt:lpstr>
      <vt:lpstr>Opptrinn - hensyn</vt:lpstr>
      <vt:lpstr>Hovedpunkter</vt:lpstr>
      <vt:lpstr>Undersøkelsesplikt</vt:lpstr>
      <vt:lpstr>Kildene</vt:lpstr>
      <vt:lpstr>Utlegg i opplåningsrett?</vt:lpstr>
      <vt:lpstr>Enkeltemner</vt:lpstr>
      <vt:lpstr>Stansningsrett</vt:lpstr>
      <vt:lpstr>Lov om finansiell sikkerhetsstillelse nr. 17/2004</vt:lpstr>
      <vt:lpstr>Ulovfestet ekstinksjon</vt:lpstr>
      <vt:lpstr>EMK P 1-1</vt:lpstr>
      <vt:lpstr>ECHR 2007-III s. 365 Pye</vt:lpstr>
      <vt:lpstr>Kreditorer som første erverver</vt:lpstr>
      <vt:lpstr>Hvordan reglene virker sammen  – salg av fast eiendom</vt:lpstr>
      <vt:lpstr>Ting å sjekke først</vt:lpstr>
      <vt:lpstr>God tro</vt:lpstr>
      <vt:lpstr>Det virkelige faktum</vt:lpstr>
      <vt:lpstr>Prokrastinering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Røsæg</dc:creator>
  <cp:lastModifiedBy>Erik Røsæg</cp:lastModifiedBy>
  <cp:revision>112</cp:revision>
  <cp:lastPrinted>2017-02-14T07:13:43Z</cp:lastPrinted>
  <dcterms:created xsi:type="dcterms:W3CDTF">2016-01-15T04:44:18Z</dcterms:created>
  <dcterms:modified xsi:type="dcterms:W3CDTF">2020-09-04T11:10:48Z</dcterms:modified>
</cp:coreProperties>
</file>