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  <p:sldMasterId id="2147483661" r:id="rId2"/>
    <p:sldMasterId id="2147483665" r:id="rId3"/>
    <p:sldMasterId id="2147483667" r:id="rId4"/>
    <p:sldMasterId id="2147483669" r:id="rId5"/>
    <p:sldMasterId id="2147483671" r:id="rId6"/>
    <p:sldMasterId id="2147483673" r:id="rId7"/>
  </p:sldMasterIdLst>
  <p:notesMasterIdLst>
    <p:notesMasterId r:id="rId37"/>
  </p:notesMasterIdLst>
  <p:handoutMasterIdLst>
    <p:handoutMasterId r:id="rId38"/>
  </p:handoutMasterIdLst>
  <p:sldIdLst>
    <p:sldId id="256" r:id="rId8"/>
    <p:sldId id="324" r:id="rId9"/>
    <p:sldId id="332" r:id="rId10"/>
    <p:sldId id="325" r:id="rId11"/>
    <p:sldId id="257" r:id="rId12"/>
    <p:sldId id="273" r:id="rId13"/>
    <p:sldId id="331" r:id="rId14"/>
    <p:sldId id="262" r:id="rId15"/>
    <p:sldId id="263" r:id="rId16"/>
    <p:sldId id="261" r:id="rId17"/>
    <p:sldId id="264" r:id="rId18"/>
    <p:sldId id="272" r:id="rId19"/>
    <p:sldId id="268" r:id="rId20"/>
    <p:sldId id="269" r:id="rId21"/>
    <p:sldId id="274" r:id="rId22"/>
    <p:sldId id="270" r:id="rId23"/>
    <p:sldId id="271" r:id="rId24"/>
    <p:sldId id="275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333" r:id="rId34"/>
    <p:sldId id="334" r:id="rId35"/>
    <p:sldId id="330" r:id="rId36"/>
  </p:sldIdLst>
  <p:sldSz cx="12192000" cy="6858000"/>
  <p:notesSz cx="6794500" cy="9931400"/>
  <p:defaultTextStyle>
    <a:defPPr>
      <a:defRPr lang="nn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ag 1" id="{9BF07F2F-A3B5-44F9-AC80-580FA2349C4D}">
          <p14:sldIdLst>
            <p14:sldId id="256"/>
            <p14:sldId id="324"/>
            <p14:sldId id="332"/>
            <p14:sldId id="325"/>
            <p14:sldId id="257"/>
            <p14:sldId id="273"/>
            <p14:sldId id="331"/>
            <p14:sldId id="262"/>
            <p14:sldId id="263"/>
            <p14:sldId id="261"/>
            <p14:sldId id="264"/>
            <p14:sldId id="272"/>
            <p14:sldId id="268"/>
            <p14:sldId id="269"/>
          </p14:sldIdLst>
        </p14:section>
        <p14:section name="Dag 2" id="{C5675F43-38C7-45B7-AF81-8848B66BC985}">
          <p14:sldIdLst>
            <p14:sldId id="274"/>
            <p14:sldId id="270"/>
            <p14:sldId id="271"/>
            <p14:sldId id="275"/>
            <p14:sldId id="277"/>
            <p14:sldId id="278"/>
          </p14:sldIdLst>
        </p14:section>
        <p14:section name="Dag 3" id="{00651928-D843-4B4B-AB49-E34FEBD22945}">
          <p14:sldIdLst>
            <p14:sldId id="279"/>
            <p14:sldId id="280"/>
            <p14:sldId id="281"/>
            <p14:sldId id="282"/>
          </p14:sldIdLst>
        </p14:section>
        <p14:section name="Dag 4" id="{64F8AE7B-99A6-4F7E-A7B0-4190C5BCAD63}">
          <p14:sldIdLst>
            <p14:sldId id="283"/>
          </p14:sldIdLst>
        </p14:section>
        <p14:section name="Dag 5" id="{771F41FA-AC5C-40A2-B035-A5FC7A807F65}">
          <p14:sldIdLst>
            <p14:sldId id="284"/>
            <p14:sldId id="333"/>
            <p14:sldId id="334"/>
            <p14:sldId id="33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accent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88" autoAdjust="0"/>
    <p:restoredTop sz="86391" autoAdjust="0"/>
  </p:normalViewPr>
  <p:slideViewPr>
    <p:cSldViewPr>
      <p:cViewPr>
        <p:scale>
          <a:sx n="50" d="100"/>
          <a:sy n="50" d="100"/>
        </p:scale>
        <p:origin x="104" y="2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17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17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FCCB48-DE98-434E-B5FF-52D1C90A1798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732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115.66223" units="1/cm"/>
          <inkml:channelProperty channel="Y" name="resolution" value="1983.47461" units="1/cm"/>
          <inkml:channelProperty channel="T" name="resolution" value="1" units="1/dev"/>
        </inkml:channelProperties>
      </inkml:inkSource>
      <inkml:timestamp xml:id="ts0" timeString="2020-02-04T07:45:43.06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17692 15148 0,'105'-7'0,"24"-4"0,22 10 16,0-3-16,19 1 16,6 7-1,10-2-15,14 0 16,12 1-16,13-3 15,10 7-15,19-2 16,12 3 0,10 2-16,8-1 15,1 0-15,7-1 16,11-2-16,6 3 16,13 5-16,1 5 31,10 7-31,3 4 15,3-1-15,-1-4 16,-7-3 0,-5-4-16,-4-3 15,-5-3-15,-7-4 16,-17-5-16,-13 2 16,-19-1-16,-19 5 15,-17 0 1,-22-2-16,-17 1 15,-45 1-15,-37 3 16,-33-2-16,-29-4 16,-18-1-16,-10 0 15,-8-1-15,-6 11 16,-53 20 0,-67-1-16,-51-6 15,-2-15-15,-25-6 16,-24-6-16,-11-5 15,-30-7-15,-10 0 16,-15-9-16,-18 3 16,-8-4-1,-13 5-15,-14 2 16,1 5-16,-11 4 16,-9-2-16,-14 4 15,-16-1-15,1 2 16,5 1-1,15-1-15,10 0 16,7 2-16,12 4 16,7-4-16,14-4 15,14-3-15,20-4 16,23-1-16,19-5 16,19 1-16,14-1 15,23 2-15,23 2 16,40-1-1,18 3-15,20-1 16,26 5-16,21 0 16,17 2-16,9 1 15,9 3-15,2-9 16,46-11-16,74 3 16,48 7-16,-3 11 15,33 2-15,25 1 16,16 3-1,25 3-15,17 6 16,12 1-16,18 7 16,5 5-16,7-1 15,4 4-15,0-1 16,6-5-16,1-2 16,6-1-16,4 0 15,0 3-15,5 8 16,-2 4-1,-13-6-15,-5-4 16,-16-5-16,-10-2 16,-4 6-16,-8-7 15,-9-3-15,-14-5 16,-21-4-16,-14 2 16,-12-2-16,-11-2 15,-8-3-15,-10-8 16,-14-2-1,-17-7-15,-22 4 16,-26-6-16,-14 2 16,-15-3-16,-17-1 15,3-2-15,-25 2 16,-13 8-16,-12 3 16,-3-1-16,-9 4 15,-1-2-15,-4-5 16,-25-22-1,-74-21-15,-66 7 16,-7 10-16,-16 5 16,-9 8-16,-11 1 15,-16 3-15,-7 6 16,-5 3-16,4-1 16,7 3-16,7-4 15,5 5-15,12-7 16,9-9-16,18 1 15,29-2-15,20 3 16,20 4-16,16 0 16,14 1-1,27 4-15,17 4 16,11 2-16,7 2 16,7 2-16,1-1 15,31-13-15,68-1 16,68 4-16,-2 10 15,32 5-15,24 1 16,25 3-16,11 3 16,-7 1-1,1 7-15,-6 3 16,-1 2-16,-1 1 16,-10-1-16,3-1 15,-4 4-15,-4 4 16,-2 0-16,-1 2 15,-8-8-15,-11-3 16,-9 0-16,-37-9 16,-17 4-1,-22-2-15,-25-2 16,-22-4-16,-15-2 16,-21-2-16,-12 1 15,-7-2-15,-7 0 16,-5 0-16,-3 0 15,-1 2 1,-41 4-16,-74-6 16,-26-6-16,-26-7 15,-4-1-15,-19-5 16,-14-3-16,-20-3 16,-14-5-16,-13-3 15,-11 2-15,-6 6 16,-14 2-16,-8-1 15,-13-3-15,-9-1 16,-11-1 0,-9 3-16,0 5 15,-1-4-15,7 1 16,-1-2-16,-6 0 16,6-2-16,-5-2 15,8-5-15,4 2 16,3 6-16,10 3 15,6 2 1,7 3-16,7 4 16,1 3-16,8 4 15,6-2-15,13 3 16,16 0-16,8 6 16,12 0-16,9 2 15,6 2-15,8 1 16,10 0-16,12 4 15,8 2-15,31-2 16,2 1 0,19-2-16,21 0 15,4 1-15,18 1 16,19 3-16,16-2 16,17-3-16,6-2 15,6 0-15,3 7 16,12 13-16,33 19 15,54 16 1,47-9-16,15-9 16,19-3-16,19-10 15,19-3-15,19-3 16,8-10-16,19-1 16,9-1-16,18-8 15,18-1-15,12-5 16,13 3-16,5 7 15,2 2-15,1 4 16,-3-2 0,-11 4-16,-1 7 15,-19 4-15,-3 1 16,-10 3-16,-18-3 16,-17-4-16,-27 5 15,-21-4-15,-19 0 16,-28-1-16,-25-4 15,-26 0 1,-24 0-16,-19-7 16,-23-4-16,-13-3 15,-10-2-15,-6-1 16,-5 0-16,-2 0 16,-2-1-16,-3 6 15,-45 9-15,-73-2 16,-40-10-16,-12-8 15,-15-4-15,-23-3 16,-18-5 0,-24-2-16,-10 2 15,-6 1-15,-1 0 16,13 1-16,-4 1 16,4-4-16,3 4 15,1-7-15,4-1 16,2 5-16,4-7 15,1-2 1,9 0-16,4-5 16,7 4-16,7 1 15,7 6-15,7-2 16,8 7-16,9 0 16,10 4-16,11 6 15,15-3-15,14 7 16,3 0-16,10 0 15,18 3-15,4-2 16,1 2 0,18 3-16,6-1 15,9-2-15,12 1 16,12-2-16,13 2 16,8-1-16,6-2 15,5-1-15,4 0 16,2 0-16,-2 4 15,9 6 1,33 16-16,58 14 16,16-10-16,47 3 15,-4-6-15,16-5 16,22 0-16,14-5 16,11-3-16,17-2 15,15-12-15,14 5 16,21-2-16,13 2 15,12 2-15,8 1 16,7 4-16,8 7 16,15 7-1,12-7-15,5 4 16,8 3-16,-2 0 16,2 1-16,0 4 15,-11 2-15,-3 4 16,-9 3-16,-7-5 15,-11-9-15,-18 0 16,-9-7 0,-14 0-16,-17-4 15,-10-9-15,-20-4 16,-10-2-16,-7-7 16,-14 0-16,-9-1 15,-12 1-15,-14 2 16,-9-3-16,-34 3 15,-25 0-15,-5-3 16,-20-2 0,-19 0-16,-18 2 15,-13 4-15,-11-1 16,-12 1-16,-3 3 16,-6 0-16,-1-1 15,-2 1-15,-5-5 16,-61-14-16,-83-21 15,-10 7 1,-17-6-16,-21 6 16,-10 3-16,-13 1 15,-18-1-15,-13 4 16,-7 0-16,-9 9 16,-2-4-16,-4 4 15,-15 4-15,-4-3 16,-12 6-16,-2 0 15,-2-7-15,12 7 16,7-2 0,10-1-16,9-1 15,9-3-15,13-1 16,10 3-16,17 0 16,21 1-16,20 7 15,41 0-15,22 7 16,29-3-16,33 1 15,20 1-15,14 1 16,12-1-16,6 1 16,1 1-1,11 0-15,56 3 16,81-2-16,21-1 16,18 4-16,31-3 15,22-1-15,13 7 16,10-5-16,11 3 15,5-3-15,12-5 16,11-1-16,8 2 16,3-3-1,-8 5-15,-17 0 16,-20 5-16,-17 4 16,-21 4-16,-20-3 15,-22-1-15,-54 0 16,-18 1-16,-38-4 15,-25 1-15,-21-1 16,-11-3-16,-10-1 16,-6 1-1,0 0-15,-18 11 16,-75 11-16,-71 4 16,-5-16-16,-21 2 15,-16-6-15,-14-2 16,-18 7-16,-12-8 15,-15 8-15,-11-6 16,-4-7-16,-7 5 16,-1-2-1,-2 0-15,6 1 16,0-7-16,3-9 16,12 0-16,-8-2 15,9-6-15,6-3 16,2-1-16,9-4 15,3 2-15,6-4 16,6-3-16,8 5 16,0 6-16,2 4 15,3 4 1,2-1-16,11 2 16,3 0-16,5 1 15,8 1-15,5 5 16,5 2-16,2 0 15,23 1-15,-13-1 16,31-1-16,-3 5 16,5 2-16,16-3 15,11 3-15,9-3 16,0 0 0,15 0-16,10 0 15,15-3-15,10 3 16,9-3-16,6 3 15,4 3-15,5-3 16,-1 4-16,5-1 16,4-2-16,4-1 15,7 0-15,2 0 16,3 0-16,1 0 16,0 0-1,3 0-15,18-1 16,34-2-16,44-1 15,17-3-15,16 5 16,3 2-16,1 2 16,-15 5-16,10 0 15,-14 6-15,-9-3 16,-9 1-16,-10-3 16,-12 4-1,-17-1-15,-14-2 16,-4 5-16,-13-2 15,-8-1-15,-8 6 16,-6 9-16,-22 27 16,-34 12-1,-21-4-15,-27 6 16,12-18-16,-24 5 16,12-9-16,8-7 15,4-5-15,12-6 16,10-11-16,5-3 15,18-5-15,12-2 16,10-5-16,8 0 16,4-1-1,3 0-15,0-1 16,4-12-16,30-24 16,46-24-16,26-1 15,2 6-15,38-1 16,-19 13-16,23-4 15,-25 7-15,2-4 16,-20 10-16,-16 5 16,-25 8-1,-23 9-15,-13 5 16,-13 4-16,-3 0 16,-6 2-16,-1 1 15,-2 1-15,-10 7 16,-55 21-16,-42 16 15,-34 7-15,3-12 16,-22 0-16,10-10 16,-15 3-1,1-5-15,20-5 16,-6 2-16,29-8 16,4 1-16,15-8 15,18-3-15,20 0 16,6-4-16,21-2 15,11-2-15,9 0 16,7 1-16,3-2 16,1 2-1,4-2-15,23-13 16,53-17-16,64-17 16,3 7-16,10 10 15,15 2-15,-10 6 16,-2-1-16,-16 11 15,-10-3-15,-10 6 16,-36 1-16,-16 7 16,-20 6-16,-21-1 15,-9 3 1,-5-3-16,-5 1 16,-5-2-16,0 0 15,-2 4-15,-16 9 16,-43 10-16,-37 3 15,-23-5-15,15-7 16,-13-3-16,12-5 16,-3-3-1,12-2-15,15 0 16,4 2-16,14-7 16,16 0-16,14-4 15,11 5-15,6 0 16,10 0-16,0 2 15,4 0-15,-2-2 16,10-7-16,38-17 16,59-15-16,28-5 15,14 6 1,12 10-16,7 4 16,1 5-16,5-4 15,0-1-15,4 4 16,-4-2-16,-5-1 15,5 5-15,-3 2 16,3 6 0,-1 8-16,-3 2 15,0 11-15,-7 1 16,4 11-16,-14-1 16,4-4-16,-6 1 15,-22-5-15,-2 3 16,0 0-16,-26-6 15,-15-1 1,-14-2-16,-23-2 16,-16-2-16,-10 0 15,-6-1-15,-6 0 16,-4 0-16,-2 0 16,-1 0-16,-9 2 15,-77-2-15,-49-3 16,-22 3-16,-14 0 15,1 0-15,-18-1 16,-15 3-16,-7 1 16,-8 0-1,1-2-15,12-2 16,6-2-16,16-2 16,6-1-16,20-2 15,27 2-15,-12-3 16,35 3-16,9-1 15,22 0-15,12 0 16,22 3-16,14-1 16,9 2-1,7 0-15,7 2 16,1 0-16,3 1 16,8 1-16,36 6 15,75 7-15,19-2 16,32 5-16,10-2 15,16 4-15,20-4 16,11 1-16,19 8 16,7 2-16,8 7 15,17-1 1,15 0-16,12 0 16,13 2-16,5-4 15,3-8-15,1-3 16,-3-1-16,-2 0 15,-4 4-15,-14-6 16,-14-4-16,-10 1 16,-14-1-16,-10 3 15,-10 1 1,-11-1-16,-10 0 16,-17-5-16,-21-4 15,-16 2-15,-20 3 16,-30 2-16,7-5 15,-16 0-15,-16-3 16,-15 2-16,-9 4 16,-11-3-1,-16 0-15,-13-4 16,-8 1-16,-9-1 16,-5-2-16,-2-1 15,-2 0-15,-1-1 16,-2 3-16,-1-3 15,1 0-15,-2 0 16,0 0-16,0 0 16,0 0-1,-3 1-15,-19-1 16,-66 0-16,-51-4 16,1-5-16,-33 1 15,5-3-15,-16 6 16,-30 1-16,-22 2 15,-17 2-15,-21 3 16,-6 2-16,-7-2 16,-9 4-16,-4-2 15,-8-2 1,-1 0-16,-2-1 16,-6 4-16,-3-6 15,-1-2-15,13-4 16,5 2-16,10 2 15,18-6-15,5-4 16,15-6-16,12 0 16,13-10-16,20-3 15,9 0 1,21-3-16,10-1 16,15 3-16,25 3 15,4-1-15,19 4 16,-5-9-16,27 6 15,3-3-15,16 2 16,11 4-16,6 0 16,11 9-16,7 0 15,9-1 1,7 2-16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n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n-NO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313" y="744538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4" y="4717415"/>
            <a:ext cx="4982633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smtClean="0"/>
              <a:t>Click to edit Master text styles</a:t>
            </a:r>
          </a:p>
          <a:p>
            <a:pPr lvl="1"/>
            <a:r>
              <a:rPr lang="nn-NO" smtClean="0"/>
              <a:t>Second level</a:t>
            </a:r>
          </a:p>
          <a:p>
            <a:pPr lvl="2"/>
            <a:r>
              <a:rPr lang="nn-NO" smtClean="0"/>
              <a:t>Third level</a:t>
            </a:r>
          </a:p>
          <a:p>
            <a:pPr lvl="3"/>
            <a:r>
              <a:rPr lang="nn-NO" smtClean="0"/>
              <a:t>Fourth level</a:t>
            </a:r>
          </a:p>
          <a:p>
            <a:pPr lvl="4"/>
            <a:r>
              <a:rPr lang="nn-NO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n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557A2F6-5AC0-4989-8DA9-09B6B756BBF9}" type="slidenum">
              <a:rPr lang="nn-NO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492396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2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7955206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27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249496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3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072171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7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646753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520992-93C8-4810-B421-1696DD13C93A}" type="slidenum">
              <a:rPr lang="nn-NO" smtClean="0"/>
              <a:pPr/>
              <a:t>8</a:t>
            </a:fld>
            <a:endParaRPr lang="nn-NO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3213" y="865188"/>
            <a:ext cx="6189662" cy="3482975"/>
          </a:xfrm>
          <a:ln w="12700" cap="flat">
            <a:solidFill>
              <a:schemeClr val="tx1"/>
            </a:solidFill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5321" y="4718690"/>
            <a:ext cx="5143859" cy="4180048"/>
          </a:xfrm>
          <a:noFill/>
          <a:ln/>
        </p:spPr>
        <p:txBody>
          <a:bodyPr lIns="90758" tIns="44583" rIns="90758" bIns="44583"/>
          <a:lstStyle/>
          <a:p>
            <a:endParaRPr lang="nb-NO" noProof="1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5845B5-8A64-4EEB-A3FB-59F0CB1736F3}" type="slidenum">
              <a:rPr lang="nn-NO" smtClean="0"/>
              <a:pPr/>
              <a:t>9</a:t>
            </a:fld>
            <a:endParaRPr lang="nn-NO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3213" y="865188"/>
            <a:ext cx="6189662" cy="3482975"/>
          </a:xfrm>
          <a:ln w="12700" cap="flat">
            <a:solidFill>
              <a:schemeClr val="tx1"/>
            </a:solidFill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5321" y="4718690"/>
            <a:ext cx="5143859" cy="4180048"/>
          </a:xfrm>
          <a:noFill/>
          <a:ln/>
        </p:spPr>
        <p:txBody>
          <a:bodyPr lIns="90758" tIns="44583" rIns="90758" bIns="44583"/>
          <a:lstStyle/>
          <a:p>
            <a:endParaRPr lang="nb-NO" noProof="1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10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976001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12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777365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24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6611329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26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005184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25600" y="2438400"/>
            <a:ext cx="10295467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12584" y="3716338"/>
            <a:ext cx="8534400" cy="1771650"/>
          </a:xfrm>
        </p:spPr>
        <p:txBody>
          <a:bodyPr/>
          <a:lstStyle>
            <a:lvl1pPr marL="0" indent="0" algn="r">
              <a:defRPr sz="2800">
                <a:solidFill>
                  <a:schemeClr val="folHlink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343650"/>
            <a:ext cx="2573867" cy="514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99467" y="6229350"/>
            <a:ext cx="3793067" cy="514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rgbClr val="5E574E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805333" y="6229350"/>
            <a:ext cx="2438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  <a:latin typeface="Arial" pitchFamily="34" charset="0"/>
              </a:defRPr>
            </a:lvl1pPr>
          </a:lstStyle>
          <a:p>
            <a:fld id="{E08C94B9-BC33-4386-A7F5-A3CC83FB7ED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2295" name="Picture 7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1828801"/>
            <a:ext cx="109728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2B06A57-C0A4-44BC-8415-54662A157D6D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71467" y="228600"/>
            <a:ext cx="2743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1867" y="228600"/>
            <a:ext cx="80264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5429D6-7FDA-4F97-9741-DBE666F9D989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D8289F-728C-47D7-A633-D1CE23481364}" type="slidenum">
              <a:rPr lang="en-US">
                <a:solidFill>
                  <a:srgbClr val="FF6600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D8289F-728C-47D7-A633-D1CE23481364}" type="slidenum">
              <a:rPr lang="en-US">
                <a:solidFill>
                  <a:srgbClr val="FF6600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D8289F-728C-47D7-A633-D1CE23481364}" type="slidenum">
              <a:rPr lang="en-US">
                <a:solidFill>
                  <a:srgbClr val="FF6600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D8289F-728C-47D7-A633-D1CE23481364}" type="slidenum">
              <a:rPr lang="en-US">
                <a:solidFill>
                  <a:srgbClr val="FF6600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D8289F-728C-47D7-A633-D1CE23481364}" type="slidenum">
              <a:rPr lang="en-US">
                <a:solidFill>
                  <a:srgbClr val="FF6600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D8289F-728C-47D7-A633-D1CE23481364}" type="slidenum">
              <a:rPr lang="en-US">
                <a:solidFill>
                  <a:srgbClr val="FF6600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EC76FAB-9731-41B8-83D5-FAA92A5BEDF9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85950"/>
            <a:ext cx="5350933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3734" y="1885950"/>
            <a:ext cx="5350933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8755FC8-E602-4BDE-99C4-A98465FA4BB8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EC76FAB-9731-41B8-83D5-FAA92A5BEDF9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51256AE-24B3-48A1-A161-5EA0F5672DAD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CB1C59D-9981-4D8A-9BFB-CD92A6E062BF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1D789FD-E783-4D49-BAD3-AF9DD1E79364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751F52-0099-4086-80BF-39D6F617DE97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1867" y="228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85950"/>
            <a:ext cx="10905067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en-US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79200" y="6400800"/>
            <a:ext cx="81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accent1"/>
                </a:solidFill>
              </a:defRPr>
            </a:lvl1pPr>
          </a:lstStyle>
          <a:p>
            <a:fld id="{1BFC0EA2-53BA-4B1F-AE23-3FEF0984AB98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  <p:pic>
        <p:nvPicPr>
          <p:cNvPr id="11269" name="Picture 5" descr="paint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371601"/>
            <a:ext cx="109728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paint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6237289"/>
            <a:ext cx="109728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-1585383" y="6172200"/>
            <a:ext cx="12192001" cy="685800"/>
          </a:xfrm>
          <a:prstGeom prst="actionButtonReturn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800" b="1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400"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1867" y="228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85950"/>
            <a:ext cx="10905067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en-US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79200" y="6400800"/>
            <a:ext cx="81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accent1"/>
                </a:solidFill>
              </a:defRPr>
            </a:lvl1pPr>
          </a:lstStyle>
          <a:p>
            <a:fld id="{1BFC0EA2-53BA-4B1F-AE23-3FEF0984AB98}" type="slidenum">
              <a:rPr lang="en-US">
                <a:solidFill>
                  <a:srgbClr val="FF6600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  <a:latin typeface="Arial" pitchFamily="34" charset="0"/>
            </a:endParaRPr>
          </a:p>
        </p:txBody>
      </p:sp>
      <p:pic>
        <p:nvPicPr>
          <p:cNvPr id="11269" name="Picture 5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371601"/>
            <a:ext cx="109728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6237289"/>
            <a:ext cx="109728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-1585383" y="6172200"/>
            <a:ext cx="12192001" cy="685800"/>
          </a:xfrm>
          <a:prstGeom prst="actionButtonReturn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 sz="2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800" b="1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400"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1867" y="228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85950"/>
            <a:ext cx="10905067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en-US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79200" y="6400800"/>
            <a:ext cx="81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accent1"/>
                </a:solidFill>
              </a:defRPr>
            </a:lvl1pPr>
          </a:lstStyle>
          <a:p>
            <a:fld id="{1BFC0EA2-53BA-4B1F-AE23-3FEF0984AB98}" type="slidenum">
              <a:rPr lang="en-US">
                <a:solidFill>
                  <a:srgbClr val="FF6600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  <a:latin typeface="Arial" pitchFamily="34" charset="0"/>
            </a:endParaRPr>
          </a:p>
        </p:txBody>
      </p:sp>
      <p:pic>
        <p:nvPicPr>
          <p:cNvPr id="11269" name="Picture 5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371601"/>
            <a:ext cx="109728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6237289"/>
            <a:ext cx="109728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-1585383" y="6172200"/>
            <a:ext cx="12192001" cy="685800"/>
          </a:xfrm>
          <a:prstGeom prst="actionButtonReturn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 sz="2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800" b="1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400"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1867" y="228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85950"/>
            <a:ext cx="10905067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en-US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79200" y="6400800"/>
            <a:ext cx="81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accent1"/>
                </a:solidFill>
              </a:defRPr>
            </a:lvl1pPr>
          </a:lstStyle>
          <a:p>
            <a:fld id="{1BFC0EA2-53BA-4B1F-AE23-3FEF0984AB98}" type="slidenum">
              <a:rPr lang="en-US">
                <a:solidFill>
                  <a:srgbClr val="FF6600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  <a:latin typeface="Arial" pitchFamily="34" charset="0"/>
            </a:endParaRPr>
          </a:p>
        </p:txBody>
      </p:sp>
      <p:pic>
        <p:nvPicPr>
          <p:cNvPr id="11269" name="Picture 5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371601"/>
            <a:ext cx="109728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6237289"/>
            <a:ext cx="109728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-1585383" y="6172200"/>
            <a:ext cx="12192001" cy="685800"/>
          </a:xfrm>
          <a:prstGeom prst="actionButtonReturn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 sz="2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800" b="1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400"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1867" y="228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85950"/>
            <a:ext cx="10905067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en-US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79200" y="6400800"/>
            <a:ext cx="81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accent1"/>
                </a:solidFill>
              </a:defRPr>
            </a:lvl1pPr>
          </a:lstStyle>
          <a:p>
            <a:fld id="{1BFC0EA2-53BA-4B1F-AE23-3FEF0984AB98}" type="slidenum">
              <a:rPr lang="en-US">
                <a:solidFill>
                  <a:srgbClr val="FF6600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  <a:latin typeface="Arial" pitchFamily="34" charset="0"/>
            </a:endParaRPr>
          </a:p>
        </p:txBody>
      </p:sp>
      <p:pic>
        <p:nvPicPr>
          <p:cNvPr id="11269" name="Picture 5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371601"/>
            <a:ext cx="109728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6237289"/>
            <a:ext cx="109728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-1585383" y="6172200"/>
            <a:ext cx="12192001" cy="685800"/>
          </a:xfrm>
          <a:prstGeom prst="actionButtonReturn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 sz="2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800" b="1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400"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1867" y="228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85950"/>
            <a:ext cx="10905067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en-US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79200" y="6400800"/>
            <a:ext cx="81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accent1"/>
                </a:solidFill>
              </a:defRPr>
            </a:lvl1pPr>
          </a:lstStyle>
          <a:p>
            <a:fld id="{1BFC0EA2-53BA-4B1F-AE23-3FEF0984AB98}" type="slidenum">
              <a:rPr lang="en-US">
                <a:solidFill>
                  <a:srgbClr val="FF6600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  <a:latin typeface="Arial" pitchFamily="34" charset="0"/>
            </a:endParaRPr>
          </a:p>
        </p:txBody>
      </p:sp>
      <p:pic>
        <p:nvPicPr>
          <p:cNvPr id="11269" name="Picture 5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371601"/>
            <a:ext cx="109728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6237289"/>
            <a:ext cx="109728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-1585383" y="6172200"/>
            <a:ext cx="12192001" cy="685800"/>
          </a:xfrm>
          <a:prstGeom prst="actionButtonReturn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 sz="2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800" b="1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400"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1867" y="228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85950"/>
            <a:ext cx="10905067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en-US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79200" y="6400800"/>
            <a:ext cx="81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accent1"/>
                </a:solidFill>
              </a:defRPr>
            </a:lvl1pPr>
          </a:lstStyle>
          <a:p>
            <a:fld id="{1BFC0EA2-53BA-4B1F-AE23-3FEF0984AB98}" type="slidenum">
              <a:rPr lang="en-US">
                <a:solidFill>
                  <a:srgbClr val="FF6600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  <a:latin typeface="Arial" pitchFamily="34" charset="0"/>
            </a:endParaRPr>
          </a:p>
        </p:txBody>
      </p:sp>
      <p:pic>
        <p:nvPicPr>
          <p:cNvPr id="11269" name="Picture 5" descr="paint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371601"/>
            <a:ext cx="109728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paint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6237289"/>
            <a:ext cx="109728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-1585383" y="6172200"/>
            <a:ext cx="12192001" cy="685800"/>
          </a:xfrm>
          <a:prstGeom prst="actionButtonReturn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 sz="2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800" b="1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400"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folk.uio.no/erikro/WWW/Ressursside%20dynamisk%20tingsrett/Dynamisk%20tingsrett%20ressurser.html#skjema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erik.rosag@jus.uio.n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328" y="2438400"/>
            <a:ext cx="10295467" cy="1143000"/>
          </a:xfrm>
        </p:spPr>
        <p:txBody>
          <a:bodyPr/>
          <a:lstStyle/>
          <a:p>
            <a:r>
              <a:rPr lang="nb-NO" sz="3600" dirty="0"/>
              <a:t>Dynamisk tingsrett 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08438" y="3716338"/>
            <a:ext cx="6400800" cy="2881312"/>
          </a:xfrm>
        </p:spPr>
        <p:txBody>
          <a:bodyPr/>
          <a:lstStyle/>
          <a:p>
            <a:r>
              <a:rPr lang="nb-NO" dirty="0"/>
              <a:t>Professor Erik Røsæg</a:t>
            </a:r>
          </a:p>
          <a:p>
            <a:r>
              <a:rPr lang="nb-NO" dirty="0" smtClean="0"/>
              <a:t>erik.rosag@jus.uio.no</a:t>
            </a:r>
            <a:endParaRPr lang="nb-NO" dirty="0"/>
          </a:p>
          <a:p>
            <a:r>
              <a:rPr lang="nb-NO" dirty="0" smtClean="0"/>
              <a:t>rosaeg.no</a:t>
            </a:r>
          </a:p>
          <a:p>
            <a:r>
              <a:rPr lang="nb-NO" dirty="0" smtClean="0"/>
              <a:t>http://doodle.com/erikro </a:t>
            </a:r>
            <a:endParaRPr lang="nb-NO" dirty="0" smtClean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6077880" y="5258520"/>
              <a:ext cx="4497120" cy="4593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62040" y="5195160"/>
                <a:ext cx="4528800" cy="586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HB-konflikter </a:t>
            </a:r>
            <a:r>
              <a:rPr lang="nb-NO" dirty="0"/>
              <a:t>og </a:t>
            </a:r>
            <a:r>
              <a:rPr lang="nb-NO" dirty="0" smtClean="0"/>
              <a:t>SB-konflikter</a:t>
            </a:r>
            <a:endParaRPr lang="nb-NO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Bevis</a:t>
            </a:r>
          </a:p>
          <a:p>
            <a:r>
              <a:rPr lang="nb-NO" dirty="0" smtClean="0"/>
              <a:t>Motiv</a:t>
            </a:r>
          </a:p>
          <a:p>
            <a:r>
              <a:rPr lang="nb-NO" dirty="0" smtClean="0"/>
              <a:t>Eiendomsrett</a:t>
            </a:r>
          </a:p>
          <a:p>
            <a:endParaRPr lang="nb-NO" dirty="0" smtClean="0"/>
          </a:p>
          <a:p>
            <a:r>
              <a:rPr lang="nb-NO" dirty="0" smtClean="0"/>
              <a:t>HB-konflikter</a:t>
            </a:r>
            <a:r>
              <a:rPr lang="nb-NO" baseline="0" dirty="0" smtClean="0"/>
              <a:t> </a:t>
            </a:r>
            <a:r>
              <a:rPr lang="nb-NO" baseline="0" dirty="0" smtClean="0"/>
              <a:t>og</a:t>
            </a:r>
          </a:p>
          <a:p>
            <a:pPr lvl="1"/>
            <a:r>
              <a:rPr lang="nb-NO" baseline="0" dirty="0" smtClean="0"/>
              <a:t>o</a:t>
            </a:r>
            <a:r>
              <a:rPr lang="nb-NO" dirty="0" smtClean="0"/>
              <a:t>msetningserververe</a:t>
            </a:r>
          </a:p>
          <a:p>
            <a:pPr lvl="1"/>
            <a:r>
              <a:rPr lang="nb-NO" dirty="0" smtClean="0"/>
              <a:t>tvangskreditorer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1328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Kreditorer og omsetningserververe</a:t>
            </a:r>
            <a:endParaRPr lang="nb-NO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Kreditorer og tvangskreditorer</a:t>
            </a:r>
          </a:p>
          <a:p>
            <a:r>
              <a:rPr lang="nb-NO" dirty="0" smtClean="0"/>
              <a:t>Forskjellige typer omsetningserververe</a:t>
            </a:r>
          </a:p>
          <a:p>
            <a:r>
              <a:rPr lang="nb-NO" dirty="0" smtClean="0"/>
              <a:t>Omsetningens sikkerhet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31551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5561" y="6228020"/>
            <a:ext cx="4552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800" dirty="0">
                <a:hlinkClick r:id="rId3"/>
              </a:rPr>
              <a:t>Dette og flere skjemaer på ressurssiden</a:t>
            </a:r>
            <a:endParaRPr lang="nb-NO" sz="1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4284" y="0"/>
            <a:ext cx="12329571" cy="623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758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Ting og ikke-ting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Forskjellige typer ting</a:t>
            </a:r>
          </a:p>
          <a:p>
            <a:r>
              <a:rPr lang="nb-NO" dirty="0" smtClean="0"/>
              <a:t>Fordringer</a:t>
            </a:r>
          </a:p>
          <a:p>
            <a:r>
              <a:rPr lang="nb-NO" dirty="0" err="1" smtClean="0"/>
              <a:t>Immaterialrettigheter</a:t>
            </a:r>
            <a:r>
              <a:rPr lang="nb-NO" dirty="0" smtClean="0"/>
              <a:t> </a:t>
            </a:r>
            <a:br>
              <a:rPr lang="nb-NO" dirty="0" smtClean="0"/>
            </a:br>
            <a:r>
              <a:rPr lang="nb-NO" dirty="0" smtClean="0"/>
              <a:t>(«</a:t>
            </a:r>
            <a:r>
              <a:rPr lang="nb-NO" dirty="0" err="1" smtClean="0"/>
              <a:t>intellectual</a:t>
            </a:r>
            <a:r>
              <a:rPr lang="nb-NO" dirty="0" smtClean="0"/>
              <a:t> </a:t>
            </a:r>
            <a:r>
              <a:rPr lang="nb-NO" dirty="0" err="1" smtClean="0"/>
              <a:t>property</a:t>
            </a:r>
            <a:r>
              <a:rPr lang="nb-NO" dirty="0" smtClean="0"/>
              <a:t>»)</a:t>
            </a:r>
          </a:p>
          <a:p>
            <a:r>
              <a:rPr lang="nb-NO" dirty="0" smtClean="0"/>
              <a:t>Arbeidsavtaler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9609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Formål med rettsvernsreglene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Styrke legitimasjon</a:t>
            </a:r>
          </a:p>
          <a:p>
            <a:r>
              <a:rPr lang="nb-NO" dirty="0" smtClean="0"/>
              <a:t>Unngå kreditorsvik</a:t>
            </a:r>
            <a:br>
              <a:rPr lang="nb-NO" dirty="0" smtClean="0"/>
            </a:br>
            <a:r>
              <a:rPr lang="nb-NO" dirty="0" smtClean="0"/>
              <a:t>(</a:t>
            </a:r>
            <a:r>
              <a:rPr lang="nb-NO" dirty="0" err="1" smtClean="0"/>
              <a:t>notoritetsehensynet</a:t>
            </a:r>
            <a:r>
              <a:rPr lang="nb-NO" dirty="0" smtClean="0"/>
              <a:t>)</a:t>
            </a:r>
          </a:p>
          <a:p>
            <a:r>
              <a:rPr lang="nb-NO" dirty="0" smtClean="0"/>
              <a:t>(Publisitet)</a:t>
            </a:r>
          </a:p>
        </p:txBody>
      </p:sp>
    </p:spTree>
    <p:extLst>
      <p:ext uri="{BB962C8B-B14F-4D97-AF65-F5344CB8AC3E}">
        <p14:creationId xmlns:p14="http://schemas.microsoft.com/office/powerpoint/2010/main" val="1062653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Troverdighet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Faktisk troverdighet</a:t>
            </a:r>
          </a:p>
          <a:p>
            <a:r>
              <a:rPr lang="nb-NO" dirty="0" smtClean="0"/>
              <a:t>Troverdighet og legitimasjon</a:t>
            </a:r>
          </a:p>
          <a:p>
            <a:r>
              <a:rPr lang="nb-NO" dirty="0" smtClean="0"/>
              <a:t>Positiv troverdighet</a:t>
            </a:r>
          </a:p>
          <a:p>
            <a:r>
              <a:rPr lang="nb-NO" dirty="0" smtClean="0"/>
              <a:t>Negativ troverdighet</a:t>
            </a:r>
          </a:p>
          <a:p>
            <a:r>
              <a:rPr lang="nb-NO" dirty="0" smtClean="0"/>
              <a:t>Den gode sirkelen</a:t>
            </a:r>
          </a:p>
        </p:txBody>
      </p:sp>
    </p:spTree>
    <p:extLst>
      <p:ext uri="{BB962C8B-B14F-4D97-AF65-F5344CB8AC3E}">
        <p14:creationId xmlns:p14="http://schemas.microsoft.com/office/powerpoint/2010/main" val="325507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en god rettsvernakt?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Klar og entydig</a:t>
            </a:r>
            <a:endParaRPr lang="nb-NO" dirty="0" smtClean="0"/>
          </a:p>
          <a:p>
            <a:r>
              <a:rPr lang="nb-NO" dirty="0" smtClean="0"/>
              <a:t>Offentlig</a:t>
            </a:r>
          </a:p>
          <a:p>
            <a:r>
              <a:rPr lang="nb-NO" dirty="0" smtClean="0"/>
              <a:t>Enkel og billig</a:t>
            </a:r>
            <a:endParaRPr lang="nb-NO" dirty="0" smtClean="0"/>
          </a:p>
          <a:p>
            <a:r>
              <a:rPr lang="nb-NO" dirty="0" smtClean="0"/>
              <a:t>Kan </a:t>
            </a:r>
            <a:r>
              <a:rPr lang="nb-NO" dirty="0" smtClean="0"/>
              <a:t>bare gjøres én gang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61206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cap="none" dirty="0"/>
              <a:t>Kreves det hjemmel for ekstinksjon?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964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Posisjonene som er i konflikt</a:t>
            </a:r>
            <a:endParaRPr lang="nb-NO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528" y="1628800"/>
            <a:ext cx="8178800" cy="4210050"/>
          </a:xfrm>
        </p:spPr>
        <p:txBody>
          <a:bodyPr/>
          <a:lstStyle/>
          <a:p>
            <a:r>
              <a:rPr lang="nb-NO" sz="3600" dirty="0" err="1"/>
              <a:t>Kontraktsrettigheter</a:t>
            </a:r>
            <a:endParaRPr lang="nb-NO" sz="3600" dirty="0"/>
          </a:p>
          <a:p>
            <a:r>
              <a:rPr lang="nb-NO" sz="3600" dirty="0"/>
              <a:t>Erverv ved arv og gave</a:t>
            </a:r>
          </a:p>
          <a:p>
            <a:r>
              <a:rPr lang="nb-NO" sz="3600" dirty="0"/>
              <a:t>Panteretter</a:t>
            </a:r>
          </a:p>
          <a:p>
            <a:r>
              <a:rPr lang="nb-NO" sz="3600" dirty="0"/>
              <a:t>Kreditorbeslag: Utlegg og konkurs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nb-NO" dirty="0" err="1"/>
              <a:t>Kontraktsrettigheter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Vederlagsforutsetningen</a:t>
            </a:r>
          </a:p>
          <a:p>
            <a:r>
              <a:rPr lang="nb-NO" dirty="0" smtClean="0"/>
              <a:t>Avtaleloven § 34</a:t>
            </a:r>
          </a:p>
          <a:p>
            <a:r>
              <a:rPr lang="nb-NO" dirty="0" smtClean="0"/>
              <a:t>Avtaleloven § 36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33939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Ressursside</a:t>
            </a:r>
            <a:endParaRPr lang="nb-NO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9576" y="1700808"/>
            <a:ext cx="7629286" cy="4539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542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nb-NO" dirty="0"/>
              <a:t>Erverv ved arv og gave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Arv</a:t>
            </a:r>
          </a:p>
          <a:p>
            <a:r>
              <a:rPr lang="nb-NO" dirty="0" smtClean="0"/>
              <a:t>Gave</a:t>
            </a:r>
          </a:p>
          <a:p>
            <a:r>
              <a:rPr lang="nb-NO" dirty="0" smtClean="0"/>
              <a:t>Innretningshensynet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71602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nb-NO" dirty="0"/>
              <a:t>Panteretter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7528" y="1484784"/>
            <a:ext cx="8178800" cy="4210050"/>
          </a:xfrm>
        </p:spPr>
        <p:txBody>
          <a:bodyPr/>
          <a:lstStyle/>
          <a:p>
            <a:r>
              <a:rPr lang="nb-NO" dirty="0" smtClean="0"/>
              <a:t>Hva er poenget med pant?</a:t>
            </a:r>
          </a:p>
          <a:p>
            <a:r>
              <a:rPr lang="nb-NO" dirty="0" smtClean="0"/>
              <a:t>Kontraktspant, </a:t>
            </a:r>
            <a:r>
              <a:rPr lang="nb-NO" dirty="0" err="1" smtClean="0"/>
              <a:t>legalpant</a:t>
            </a:r>
            <a:r>
              <a:rPr lang="nb-NO" dirty="0" smtClean="0"/>
              <a:t>, utleggspant</a:t>
            </a:r>
          </a:p>
          <a:p>
            <a:r>
              <a:rPr lang="nb-NO" dirty="0" smtClean="0"/>
              <a:t>Underpant og håndpant</a:t>
            </a:r>
          </a:p>
          <a:p>
            <a:r>
              <a:rPr lang="nb-NO" dirty="0" smtClean="0"/>
              <a:t>Panteretter etter formuesgode</a:t>
            </a:r>
          </a:p>
          <a:p>
            <a:pPr lvl="1"/>
            <a:r>
              <a:rPr lang="nb-NO" dirty="0" smtClean="0"/>
              <a:t>Fast eiendom</a:t>
            </a:r>
          </a:p>
          <a:p>
            <a:pPr lvl="1"/>
            <a:r>
              <a:rPr lang="nb-NO" dirty="0" smtClean="0"/>
              <a:t>Næringsløsøre/ -tilbehør</a:t>
            </a:r>
          </a:p>
          <a:p>
            <a:pPr lvl="1"/>
            <a:r>
              <a:rPr lang="nb-NO" dirty="0" smtClean="0"/>
              <a:t>Salgspant</a:t>
            </a:r>
          </a:p>
          <a:p>
            <a:pPr lvl="1"/>
            <a:r>
              <a:rPr lang="nb-NO" dirty="0" smtClean="0"/>
              <a:t>Fordringer</a:t>
            </a:r>
          </a:p>
          <a:p>
            <a:r>
              <a:rPr lang="nb-NO" dirty="0" smtClean="0"/>
              <a:t>Realisasjon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81314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nb-NO" dirty="0"/>
              <a:t>Kreditorbeslag: Utlegg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Tvangsgrunnlag</a:t>
            </a:r>
          </a:p>
          <a:p>
            <a:r>
              <a:rPr lang="nb-NO" dirty="0" smtClean="0"/>
              <a:t>Utlegg</a:t>
            </a:r>
          </a:p>
          <a:p>
            <a:r>
              <a:rPr lang="nb-NO" dirty="0" smtClean="0"/>
              <a:t>Tvangssalg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73290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nb-NO" dirty="0"/>
              <a:t>Kreditorbeslag: Konkurs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1544" y="1484784"/>
            <a:ext cx="8178800" cy="4210050"/>
          </a:xfrm>
        </p:spPr>
        <p:txBody>
          <a:bodyPr/>
          <a:lstStyle/>
          <a:p>
            <a:r>
              <a:rPr lang="nb-NO" dirty="0" smtClean="0"/>
              <a:t>Hva er poenget med konkurs?</a:t>
            </a:r>
          </a:p>
          <a:p>
            <a:r>
              <a:rPr lang="nb-NO" dirty="0" smtClean="0"/>
              <a:t>Kø og bløtkake</a:t>
            </a:r>
          </a:p>
          <a:p>
            <a:r>
              <a:rPr lang="nb-NO" dirty="0" smtClean="0"/>
              <a:t>Insolvens og «teknisk konkurs»</a:t>
            </a:r>
          </a:p>
          <a:p>
            <a:r>
              <a:rPr lang="nb-NO" dirty="0" smtClean="0"/>
              <a:t>Administrasjon av boet</a:t>
            </a:r>
          </a:p>
          <a:p>
            <a:r>
              <a:rPr lang="nb-NO" dirty="0" smtClean="0"/>
              <a:t>Hvor blir det av debitor?</a:t>
            </a:r>
          </a:p>
          <a:p>
            <a:r>
              <a:rPr lang="nb-NO" dirty="0" smtClean="0"/>
              <a:t>Omstøtelse</a:t>
            </a:r>
          </a:p>
          <a:p>
            <a:r>
              <a:rPr lang="nb-NO" dirty="0" smtClean="0"/>
              <a:t>Utlodning og dividende og restgjeld</a:t>
            </a:r>
          </a:p>
          <a:p>
            <a:r>
              <a:rPr lang="nb-NO" dirty="0" smtClean="0"/>
              <a:t>Annen kollektiv gjeldsforfølgning</a:t>
            </a:r>
          </a:p>
        </p:txBody>
      </p:sp>
    </p:spTree>
    <p:extLst>
      <p:ext uri="{BB962C8B-B14F-4D97-AF65-F5344CB8AC3E}">
        <p14:creationId xmlns:p14="http://schemas.microsoft.com/office/powerpoint/2010/main" val="1305881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Tinglysing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 smtClean="0"/>
              <a:t>Hva er poenget med tinglysing?</a:t>
            </a:r>
          </a:p>
          <a:p>
            <a:pPr lvl="1"/>
            <a:r>
              <a:rPr lang="nb-NO" dirty="0" smtClean="0"/>
              <a:t>Tingl. </a:t>
            </a:r>
            <a:r>
              <a:rPr lang="nb-NO" baseline="0" dirty="0" smtClean="0"/>
              <a:t>§ 12</a:t>
            </a:r>
          </a:p>
          <a:p>
            <a:pPr lvl="1"/>
            <a:r>
              <a:rPr lang="nb-NO" dirty="0" smtClean="0"/>
              <a:t>Offentligrettslig kontroll</a:t>
            </a:r>
            <a:endParaRPr lang="nb-NO" baseline="0" dirty="0" smtClean="0"/>
          </a:p>
          <a:p>
            <a:r>
              <a:rPr lang="nb-NO" dirty="0" smtClean="0"/>
              <a:t>Elektronisk tinglysing</a:t>
            </a:r>
          </a:p>
          <a:p>
            <a:pPr lvl="1"/>
            <a:r>
              <a:rPr lang="nb-NO" dirty="0" err="1"/>
              <a:t>Grunnboksføring</a:t>
            </a:r>
            <a:r>
              <a:rPr lang="nb-NO" dirty="0"/>
              <a:t>. Utdrag</a:t>
            </a:r>
          </a:p>
          <a:p>
            <a:pPr lvl="1"/>
            <a:r>
              <a:rPr lang="nb-NO" dirty="0"/>
              <a:t>Grunnbokshjemmel</a:t>
            </a:r>
          </a:p>
          <a:p>
            <a:pPr lvl="1"/>
            <a:r>
              <a:rPr lang="nb-NO" dirty="0"/>
              <a:t>Begrensede rettigheter</a:t>
            </a:r>
          </a:p>
          <a:p>
            <a:pPr lvl="1"/>
            <a:r>
              <a:rPr lang="nb-NO" dirty="0"/>
              <a:t>Tinglysingsfeil</a:t>
            </a:r>
          </a:p>
          <a:p>
            <a:pPr lvl="1"/>
            <a:r>
              <a:rPr lang="nb-NO" dirty="0"/>
              <a:t>Erstatning</a:t>
            </a:r>
          </a:p>
          <a:p>
            <a:pPr lvl="1"/>
            <a:r>
              <a:rPr lang="nb-NO" dirty="0" smtClean="0"/>
              <a:t>Foreldelse</a:t>
            </a:r>
            <a:endParaRPr lang="nb-NO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b-NO" dirty="0" smtClean="0"/>
              <a:t>Papirtinglysing</a:t>
            </a:r>
            <a:endParaRPr lang="nb-NO" dirty="0"/>
          </a:p>
          <a:p>
            <a:pPr lvl="1"/>
            <a:r>
              <a:rPr lang="nb-NO" dirty="0"/>
              <a:t>Tinglysingskopi</a:t>
            </a:r>
          </a:p>
          <a:p>
            <a:pPr lvl="1"/>
            <a:r>
              <a:rPr lang="nb-NO" dirty="0" smtClean="0"/>
              <a:t>Vitner</a:t>
            </a:r>
          </a:p>
          <a:p>
            <a:pPr lvl="1"/>
            <a:r>
              <a:rPr lang="nb-NO" dirty="0" smtClean="0"/>
              <a:t>Prioritet</a:t>
            </a:r>
            <a:endParaRPr lang="nb-NO" dirty="0"/>
          </a:p>
          <a:p>
            <a:r>
              <a:rPr lang="nb-NO" dirty="0" err="1" smtClean="0"/>
              <a:t>Dagboksføring</a:t>
            </a:r>
            <a:r>
              <a:rPr lang="nb-NO" dirty="0" smtClean="0"/>
              <a:t> (etter tidligere ordning)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31178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r>
              <a:rPr lang="nb-NO" dirty="0" smtClean="0"/>
              <a:t>Negativ troverdighet</a:t>
            </a:r>
            <a:endParaRPr lang="nb-NO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1847528" y="1628800"/>
            <a:ext cx="8178800" cy="4210050"/>
          </a:xfrm>
        </p:spPr>
        <p:txBody>
          <a:bodyPr/>
          <a:lstStyle/>
          <a:p>
            <a:pPr lvl="0">
              <a:lnSpc>
                <a:spcPct val="115000"/>
              </a:lnSpc>
            </a:pPr>
            <a:r>
              <a:rPr lang="nb-NO" dirty="0" smtClean="0"/>
              <a:t>Tingl. § 20</a:t>
            </a:r>
          </a:p>
          <a:p>
            <a:pPr lvl="0">
              <a:lnSpc>
                <a:spcPct val="115000"/>
              </a:lnSpc>
            </a:pPr>
            <a:r>
              <a:rPr lang="nb-NO" dirty="0" smtClean="0"/>
              <a:t>Tingl. § 21.1</a:t>
            </a:r>
          </a:p>
          <a:p>
            <a:pPr>
              <a:lnSpc>
                <a:spcPct val="115000"/>
              </a:lnSpc>
              <a:defRPr/>
            </a:pPr>
            <a:r>
              <a:rPr lang="nb-NO" dirty="0"/>
              <a:t>Tingl. § 21.2</a:t>
            </a:r>
            <a:br>
              <a:rPr lang="nb-NO" dirty="0"/>
            </a:br>
            <a:r>
              <a:rPr lang="nb-NO" dirty="0"/>
              <a:t>HR-2017-33-A Forusstranda</a:t>
            </a:r>
          </a:p>
          <a:p>
            <a:pPr>
              <a:lnSpc>
                <a:spcPct val="115000"/>
              </a:lnSpc>
              <a:defRPr/>
            </a:pPr>
            <a:r>
              <a:rPr lang="nb-NO" dirty="0"/>
              <a:t>Tingl. § 21.3</a:t>
            </a:r>
            <a:endParaRPr lang="nb-NO" dirty="0" smtClean="0"/>
          </a:p>
          <a:p>
            <a:pPr lvl="0">
              <a:lnSpc>
                <a:spcPct val="115000"/>
              </a:lnSpc>
            </a:pPr>
            <a:r>
              <a:rPr lang="nb-NO" dirty="0" smtClean="0"/>
              <a:t>Kort om god tro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15000"/>
              </a:lnSpc>
            </a:pPr>
            <a:r>
              <a:rPr lang="nb-NO" dirty="0" smtClean="0"/>
              <a:t>Positiv troverdighet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1484784"/>
            <a:ext cx="8178800" cy="4210050"/>
          </a:xfrm>
        </p:spPr>
        <p:txBody>
          <a:bodyPr/>
          <a:lstStyle/>
          <a:p>
            <a:pPr lvl="0">
              <a:lnSpc>
                <a:spcPct val="115000"/>
              </a:lnSpc>
            </a:pPr>
            <a:r>
              <a:rPr lang="nb-NO" sz="2800" dirty="0" smtClean="0"/>
              <a:t>Hovedregelen</a:t>
            </a:r>
          </a:p>
          <a:p>
            <a:pPr lvl="0">
              <a:lnSpc>
                <a:spcPct val="115000"/>
              </a:lnSpc>
            </a:pPr>
            <a:r>
              <a:rPr lang="nb-NO" sz="2800" dirty="0" smtClean="0"/>
              <a:t>Tingl. § </a:t>
            </a:r>
            <a:r>
              <a:rPr lang="nb-NO" sz="2800" dirty="0" smtClean="0"/>
              <a:t>27.1. Tingl. § 34</a:t>
            </a:r>
            <a:endParaRPr lang="nb-NO" sz="2800" dirty="0" smtClean="0"/>
          </a:p>
          <a:p>
            <a:pPr lvl="0">
              <a:lnSpc>
                <a:spcPct val="115000"/>
              </a:lnSpc>
            </a:pPr>
            <a:r>
              <a:rPr lang="nb-NO" sz="2800" dirty="0" smtClean="0"/>
              <a:t>Tingl.</a:t>
            </a:r>
            <a:r>
              <a:rPr lang="nb-NO" sz="2800" baseline="0" dirty="0" smtClean="0"/>
              <a:t> </a:t>
            </a:r>
            <a:r>
              <a:rPr lang="nb-NO" sz="2800" baseline="0" dirty="0" smtClean="0"/>
              <a:t>§ </a:t>
            </a:r>
            <a:r>
              <a:rPr lang="nb-NO" sz="2800" baseline="0" dirty="0" smtClean="0"/>
              <a:t>27.2</a:t>
            </a:r>
            <a:endParaRPr lang="nb-NO" sz="2800" baseline="0" dirty="0" smtClean="0"/>
          </a:p>
          <a:p>
            <a:pPr lvl="0">
              <a:lnSpc>
                <a:spcPct val="115000"/>
              </a:lnSpc>
            </a:pPr>
            <a:r>
              <a:rPr lang="nb-NO" sz="2800" baseline="0" dirty="0" smtClean="0"/>
              <a:t>Analogier</a:t>
            </a:r>
          </a:p>
          <a:p>
            <a:pPr lvl="0">
              <a:lnSpc>
                <a:spcPct val="115000"/>
              </a:lnSpc>
            </a:pPr>
            <a:r>
              <a:rPr lang="nb-NO" sz="2800" dirty="0" smtClean="0"/>
              <a:t>[Ulovfestet ekstinksjon]</a:t>
            </a:r>
            <a:endParaRPr lang="nb-NO" sz="2800" baseline="0" dirty="0" smtClean="0"/>
          </a:p>
          <a:p>
            <a:pPr lvl="0">
              <a:lnSpc>
                <a:spcPct val="115000"/>
              </a:lnSpc>
            </a:pPr>
            <a:r>
              <a:rPr lang="nb-NO" sz="2800" dirty="0" smtClean="0"/>
              <a:t>Praksis</a:t>
            </a:r>
          </a:p>
          <a:p>
            <a:pPr lvl="1">
              <a:lnSpc>
                <a:spcPct val="115000"/>
              </a:lnSpc>
            </a:pPr>
            <a:r>
              <a:rPr lang="nb-NO" sz="2400" dirty="0" err="1" smtClean="0"/>
              <a:t>Rt</a:t>
            </a:r>
            <a:r>
              <a:rPr lang="nb-NO" sz="2400" dirty="0" smtClean="0"/>
              <a:t>. 1991 s. 352 </a:t>
            </a:r>
            <a:r>
              <a:rPr lang="nb-NO" sz="2400" dirty="0" err="1" smtClean="0"/>
              <a:t>Hopsdal</a:t>
            </a:r>
            <a:endParaRPr lang="nb-NO" sz="2400" dirty="0" smtClean="0"/>
          </a:p>
          <a:p>
            <a:pPr lvl="1">
              <a:lnSpc>
                <a:spcPct val="115000"/>
              </a:lnSpc>
            </a:pPr>
            <a:r>
              <a:rPr lang="nb-NO" sz="2400" dirty="0" err="1" smtClean="0"/>
              <a:t>Rt</a:t>
            </a:r>
            <a:r>
              <a:rPr lang="nb-NO" sz="2400" dirty="0" smtClean="0"/>
              <a:t>. 1996 s. 918 Gangenes</a:t>
            </a:r>
          </a:p>
          <a:p>
            <a:pPr lvl="1">
              <a:lnSpc>
                <a:spcPct val="115000"/>
              </a:lnSpc>
            </a:pPr>
            <a:r>
              <a:rPr lang="nb-NO" sz="2400" dirty="0" err="1" smtClean="0"/>
              <a:t>Rt</a:t>
            </a:r>
            <a:r>
              <a:rPr lang="nb-NO" sz="2400" dirty="0" smtClean="0"/>
              <a:t>. 2009 s. 203 Øyer </a:t>
            </a:r>
            <a:r>
              <a:rPr lang="nb-NO" sz="2400" dirty="0" err="1" smtClean="0"/>
              <a:t>statsalmenning</a:t>
            </a:r>
            <a:r>
              <a:rPr lang="nb-NO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6310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Husmorsameie: SB eller HB?</a:t>
            </a:r>
            <a:endParaRPr lang="nb-NO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1464" y="1556792"/>
            <a:ext cx="10430297" cy="4862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582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«Katta i sekken»</a:t>
            </a:r>
            <a:endParaRPr lang="nb-NO" dirty="0"/>
          </a:p>
        </p:txBody>
      </p:sp>
      <p:sp>
        <p:nvSpPr>
          <p:cNvPr id="3" name="Rectangle 2"/>
          <p:cNvSpPr/>
          <p:nvPr/>
        </p:nvSpPr>
        <p:spPr bwMode="auto">
          <a:xfrm>
            <a:off x="2351584" y="2636912"/>
            <a:ext cx="3384376" cy="2952328"/>
          </a:xfrm>
          <a:prstGeom prst="rect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5735216" y="2636912"/>
            <a:ext cx="3384376" cy="2952328"/>
          </a:xfrm>
          <a:prstGeom prst="rect">
            <a:avLst/>
          </a:prstGeom>
          <a:solidFill>
            <a:srgbClr val="FFFF00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3457992" y="2679986"/>
            <a:ext cx="45719" cy="2866179"/>
          </a:xfrm>
          <a:custGeom>
            <a:avLst/>
            <a:gdLst>
              <a:gd name="connsiteX0" fmla="*/ 0 w 615418"/>
              <a:gd name="connsiteY0" fmla="*/ 0 h 1159717"/>
              <a:gd name="connsiteX1" fmla="*/ 165100 w 615418"/>
              <a:gd name="connsiteY1" fmla="*/ 12700 h 1159717"/>
              <a:gd name="connsiteX2" fmla="*/ 241300 w 615418"/>
              <a:gd name="connsiteY2" fmla="*/ 25400 h 1159717"/>
              <a:gd name="connsiteX3" fmla="*/ 355600 w 615418"/>
              <a:gd name="connsiteY3" fmla="*/ 50800 h 1159717"/>
              <a:gd name="connsiteX4" fmla="*/ 393700 w 615418"/>
              <a:gd name="connsiteY4" fmla="*/ 76200 h 1159717"/>
              <a:gd name="connsiteX5" fmla="*/ 419100 w 615418"/>
              <a:gd name="connsiteY5" fmla="*/ 114300 h 1159717"/>
              <a:gd name="connsiteX6" fmla="*/ 469900 w 615418"/>
              <a:gd name="connsiteY6" fmla="*/ 139700 h 1159717"/>
              <a:gd name="connsiteX7" fmla="*/ 508000 w 615418"/>
              <a:gd name="connsiteY7" fmla="*/ 165100 h 1159717"/>
              <a:gd name="connsiteX8" fmla="*/ 520700 w 615418"/>
              <a:gd name="connsiteY8" fmla="*/ 279400 h 1159717"/>
              <a:gd name="connsiteX9" fmla="*/ 584200 w 615418"/>
              <a:gd name="connsiteY9" fmla="*/ 355600 h 1159717"/>
              <a:gd name="connsiteX10" fmla="*/ 596900 w 615418"/>
              <a:gd name="connsiteY10" fmla="*/ 647700 h 1159717"/>
              <a:gd name="connsiteX11" fmla="*/ 546100 w 615418"/>
              <a:gd name="connsiteY11" fmla="*/ 736600 h 1159717"/>
              <a:gd name="connsiteX12" fmla="*/ 520700 w 615418"/>
              <a:gd name="connsiteY12" fmla="*/ 825500 h 1159717"/>
              <a:gd name="connsiteX13" fmla="*/ 508000 w 615418"/>
              <a:gd name="connsiteY13" fmla="*/ 876300 h 1159717"/>
              <a:gd name="connsiteX14" fmla="*/ 495300 w 615418"/>
              <a:gd name="connsiteY14" fmla="*/ 914400 h 1159717"/>
              <a:gd name="connsiteX15" fmla="*/ 419100 w 615418"/>
              <a:gd name="connsiteY15" fmla="*/ 965200 h 1159717"/>
              <a:gd name="connsiteX16" fmla="*/ 381000 w 615418"/>
              <a:gd name="connsiteY16" fmla="*/ 1003300 h 1159717"/>
              <a:gd name="connsiteX17" fmla="*/ 342900 w 615418"/>
              <a:gd name="connsiteY17" fmla="*/ 1016000 h 1159717"/>
              <a:gd name="connsiteX18" fmla="*/ 317500 w 615418"/>
              <a:gd name="connsiteY18" fmla="*/ 1054100 h 1159717"/>
              <a:gd name="connsiteX19" fmla="*/ 279400 w 615418"/>
              <a:gd name="connsiteY19" fmla="*/ 1066800 h 1159717"/>
              <a:gd name="connsiteX20" fmla="*/ 228600 w 615418"/>
              <a:gd name="connsiteY20" fmla="*/ 1092200 h 1159717"/>
              <a:gd name="connsiteX21" fmla="*/ 190500 w 615418"/>
              <a:gd name="connsiteY21" fmla="*/ 1130300 h 1159717"/>
              <a:gd name="connsiteX22" fmla="*/ 12700 w 615418"/>
              <a:gd name="connsiteY22" fmla="*/ 1155700 h 1159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15418" h="1159717">
                <a:moveTo>
                  <a:pt x="0" y="0"/>
                </a:moveTo>
                <a:cubicBezTo>
                  <a:pt x="55033" y="4233"/>
                  <a:pt x="110207" y="6922"/>
                  <a:pt x="165100" y="12700"/>
                </a:cubicBezTo>
                <a:cubicBezTo>
                  <a:pt x="190709" y="15396"/>
                  <a:pt x="215965" y="20794"/>
                  <a:pt x="241300" y="25400"/>
                </a:cubicBezTo>
                <a:cubicBezTo>
                  <a:pt x="300418" y="36149"/>
                  <a:pt x="301242" y="37210"/>
                  <a:pt x="355600" y="50800"/>
                </a:cubicBezTo>
                <a:cubicBezTo>
                  <a:pt x="368300" y="59267"/>
                  <a:pt x="382907" y="65407"/>
                  <a:pt x="393700" y="76200"/>
                </a:cubicBezTo>
                <a:cubicBezTo>
                  <a:pt x="404493" y="86993"/>
                  <a:pt x="407374" y="104529"/>
                  <a:pt x="419100" y="114300"/>
                </a:cubicBezTo>
                <a:cubicBezTo>
                  <a:pt x="433644" y="126420"/>
                  <a:pt x="453462" y="130307"/>
                  <a:pt x="469900" y="139700"/>
                </a:cubicBezTo>
                <a:cubicBezTo>
                  <a:pt x="483152" y="147273"/>
                  <a:pt x="495300" y="156633"/>
                  <a:pt x="508000" y="165100"/>
                </a:cubicBezTo>
                <a:cubicBezTo>
                  <a:pt x="512233" y="203200"/>
                  <a:pt x="511403" y="242210"/>
                  <a:pt x="520700" y="279400"/>
                </a:cubicBezTo>
                <a:cubicBezTo>
                  <a:pt x="526594" y="302975"/>
                  <a:pt x="569983" y="341383"/>
                  <a:pt x="584200" y="355600"/>
                </a:cubicBezTo>
                <a:cubicBezTo>
                  <a:pt x="630126" y="493377"/>
                  <a:pt x="617289" y="423422"/>
                  <a:pt x="596900" y="647700"/>
                </a:cubicBezTo>
                <a:cubicBezTo>
                  <a:pt x="590319" y="720092"/>
                  <a:pt x="595717" y="703522"/>
                  <a:pt x="546100" y="736600"/>
                </a:cubicBezTo>
                <a:cubicBezTo>
                  <a:pt x="506398" y="895409"/>
                  <a:pt x="557139" y="697963"/>
                  <a:pt x="520700" y="825500"/>
                </a:cubicBezTo>
                <a:cubicBezTo>
                  <a:pt x="515905" y="842283"/>
                  <a:pt x="512795" y="859517"/>
                  <a:pt x="508000" y="876300"/>
                </a:cubicBezTo>
                <a:cubicBezTo>
                  <a:pt x="504322" y="889172"/>
                  <a:pt x="504766" y="904934"/>
                  <a:pt x="495300" y="914400"/>
                </a:cubicBezTo>
                <a:cubicBezTo>
                  <a:pt x="473714" y="935986"/>
                  <a:pt x="440686" y="943614"/>
                  <a:pt x="419100" y="965200"/>
                </a:cubicBezTo>
                <a:cubicBezTo>
                  <a:pt x="406400" y="977900"/>
                  <a:pt x="395944" y="993337"/>
                  <a:pt x="381000" y="1003300"/>
                </a:cubicBezTo>
                <a:cubicBezTo>
                  <a:pt x="369861" y="1010726"/>
                  <a:pt x="355600" y="1011767"/>
                  <a:pt x="342900" y="1016000"/>
                </a:cubicBezTo>
                <a:cubicBezTo>
                  <a:pt x="334433" y="1028700"/>
                  <a:pt x="329419" y="1044565"/>
                  <a:pt x="317500" y="1054100"/>
                </a:cubicBezTo>
                <a:cubicBezTo>
                  <a:pt x="307047" y="1062463"/>
                  <a:pt x="291705" y="1061527"/>
                  <a:pt x="279400" y="1066800"/>
                </a:cubicBezTo>
                <a:cubicBezTo>
                  <a:pt x="261999" y="1074258"/>
                  <a:pt x="244006" y="1081196"/>
                  <a:pt x="228600" y="1092200"/>
                </a:cubicBezTo>
                <a:cubicBezTo>
                  <a:pt x="213985" y="1102639"/>
                  <a:pt x="205115" y="1119861"/>
                  <a:pt x="190500" y="1130300"/>
                </a:cubicBezTo>
                <a:cubicBezTo>
                  <a:pt x="128435" y="1174632"/>
                  <a:pt x="99154" y="1155700"/>
                  <a:pt x="12700" y="1155700"/>
                </a:cubicBezTo>
              </a:path>
            </a:pathLst>
          </a:custGeom>
          <a:ln w="7620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5741034" y="3401962"/>
            <a:ext cx="615418" cy="1422225"/>
          </a:xfrm>
          <a:custGeom>
            <a:avLst/>
            <a:gdLst>
              <a:gd name="connsiteX0" fmla="*/ 0 w 615418"/>
              <a:gd name="connsiteY0" fmla="*/ 0 h 1159717"/>
              <a:gd name="connsiteX1" fmla="*/ 165100 w 615418"/>
              <a:gd name="connsiteY1" fmla="*/ 12700 h 1159717"/>
              <a:gd name="connsiteX2" fmla="*/ 241300 w 615418"/>
              <a:gd name="connsiteY2" fmla="*/ 25400 h 1159717"/>
              <a:gd name="connsiteX3" fmla="*/ 355600 w 615418"/>
              <a:gd name="connsiteY3" fmla="*/ 50800 h 1159717"/>
              <a:gd name="connsiteX4" fmla="*/ 393700 w 615418"/>
              <a:gd name="connsiteY4" fmla="*/ 76200 h 1159717"/>
              <a:gd name="connsiteX5" fmla="*/ 419100 w 615418"/>
              <a:gd name="connsiteY5" fmla="*/ 114300 h 1159717"/>
              <a:gd name="connsiteX6" fmla="*/ 469900 w 615418"/>
              <a:gd name="connsiteY6" fmla="*/ 139700 h 1159717"/>
              <a:gd name="connsiteX7" fmla="*/ 508000 w 615418"/>
              <a:gd name="connsiteY7" fmla="*/ 165100 h 1159717"/>
              <a:gd name="connsiteX8" fmla="*/ 520700 w 615418"/>
              <a:gd name="connsiteY8" fmla="*/ 279400 h 1159717"/>
              <a:gd name="connsiteX9" fmla="*/ 584200 w 615418"/>
              <a:gd name="connsiteY9" fmla="*/ 355600 h 1159717"/>
              <a:gd name="connsiteX10" fmla="*/ 596900 w 615418"/>
              <a:gd name="connsiteY10" fmla="*/ 647700 h 1159717"/>
              <a:gd name="connsiteX11" fmla="*/ 546100 w 615418"/>
              <a:gd name="connsiteY11" fmla="*/ 736600 h 1159717"/>
              <a:gd name="connsiteX12" fmla="*/ 520700 w 615418"/>
              <a:gd name="connsiteY12" fmla="*/ 825500 h 1159717"/>
              <a:gd name="connsiteX13" fmla="*/ 508000 w 615418"/>
              <a:gd name="connsiteY13" fmla="*/ 876300 h 1159717"/>
              <a:gd name="connsiteX14" fmla="*/ 495300 w 615418"/>
              <a:gd name="connsiteY14" fmla="*/ 914400 h 1159717"/>
              <a:gd name="connsiteX15" fmla="*/ 419100 w 615418"/>
              <a:gd name="connsiteY15" fmla="*/ 965200 h 1159717"/>
              <a:gd name="connsiteX16" fmla="*/ 381000 w 615418"/>
              <a:gd name="connsiteY16" fmla="*/ 1003300 h 1159717"/>
              <a:gd name="connsiteX17" fmla="*/ 342900 w 615418"/>
              <a:gd name="connsiteY17" fmla="*/ 1016000 h 1159717"/>
              <a:gd name="connsiteX18" fmla="*/ 317500 w 615418"/>
              <a:gd name="connsiteY18" fmla="*/ 1054100 h 1159717"/>
              <a:gd name="connsiteX19" fmla="*/ 279400 w 615418"/>
              <a:gd name="connsiteY19" fmla="*/ 1066800 h 1159717"/>
              <a:gd name="connsiteX20" fmla="*/ 228600 w 615418"/>
              <a:gd name="connsiteY20" fmla="*/ 1092200 h 1159717"/>
              <a:gd name="connsiteX21" fmla="*/ 190500 w 615418"/>
              <a:gd name="connsiteY21" fmla="*/ 1130300 h 1159717"/>
              <a:gd name="connsiteX22" fmla="*/ 12700 w 615418"/>
              <a:gd name="connsiteY22" fmla="*/ 1155700 h 1159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15418" h="1159717">
                <a:moveTo>
                  <a:pt x="0" y="0"/>
                </a:moveTo>
                <a:cubicBezTo>
                  <a:pt x="55033" y="4233"/>
                  <a:pt x="110207" y="6922"/>
                  <a:pt x="165100" y="12700"/>
                </a:cubicBezTo>
                <a:cubicBezTo>
                  <a:pt x="190709" y="15396"/>
                  <a:pt x="215965" y="20794"/>
                  <a:pt x="241300" y="25400"/>
                </a:cubicBezTo>
                <a:cubicBezTo>
                  <a:pt x="300418" y="36149"/>
                  <a:pt x="301242" y="37210"/>
                  <a:pt x="355600" y="50800"/>
                </a:cubicBezTo>
                <a:cubicBezTo>
                  <a:pt x="368300" y="59267"/>
                  <a:pt x="382907" y="65407"/>
                  <a:pt x="393700" y="76200"/>
                </a:cubicBezTo>
                <a:cubicBezTo>
                  <a:pt x="404493" y="86993"/>
                  <a:pt x="407374" y="104529"/>
                  <a:pt x="419100" y="114300"/>
                </a:cubicBezTo>
                <a:cubicBezTo>
                  <a:pt x="433644" y="126420"/>
                  <a:pt x="453462" y="130307"/>
                  <a:pt x="469900" y="139700"/>
                </a:cubicBezTo>
                <a:cubicBezTo>
                  <a:pt x="483152" y="147273"/>
                  <a:pt x="495300" y="156633"/>
                  <a:pt x="508000" y="165100"/>
                </a:cubicBezTo>
                <a:cubicBezTo>
                  <a:pt x="512233" y="203200"/>
                  <a:pt x="511403" y="242210"/>
                  <a:pt x="520700" y="279400"/>
                </a:cubicBezTo>
                <a:cubicBezTo>
                  <a:pt x="526594" y="302975"/>
                  <a:pt x="569983" y="341383"/>
                  <a:pt x="584200" y="355600"/>
                </a:cubicBezTo>
                <a:cubicBezTo>
                  <a:pt x="630126" y="493377"/>
                  <a:pt x="617289" y="423422"/>
                  <a:pt x="596900" y="647700"/>
                </a:cubicBezTo>
                <a:cubicBezTo>
                  <a:pt x="590319" y="720092"/>
                  <a:pt x="595717" y="703522"/>
                  <a:pt x="546100" y="736600"/>
                </a:cubicBezTo>
                <a:cubicBezTo>
                  <a:pt x="506398" y="895409"/>
                  <a:pt x="557139" y="697963"/>
                  <a:pt x="520700" y="825500"/>
                </a:cubicBezTo>
                <a:cubicBezTo>
                  <a:pt x="515905" y="842283"/>
                  <a:pt x="512795" y="859517"/>
                  <a:pt x="508000" y="876300"/>
                </a:cubicBezTo>
                <a:cubicBezTo>
                  <a:pt x="504322" y="889172"/>
                  <a:pt x="504766" y="904934"/>
                  <a:pt x="495300" y="914400"/>
                </a:cubicBezTo>
                <a:cubicBezTo>
                  <a:pt x="473714" y="935986"/>
                  <a:pt x="440686" y="943614"/>
                  <a:pt x="419100" y="965200"/>
                </a:cubicBezTo>
                <a:cubicBezTo>
                  <a:pt x="406400" y="977900"/>
                  <a:pt x="395944" y="993337"/>
                  <a:pt x="381000" y="1003300"/>
                </a:cubicBezTo>
                <a:cubicBezTo>
                  <a:pt x="369861" y="1010726"/>
                  <a:pt x="355600" y="1011767"/>
                  <a:pt x="342900" y="1016000"/>
                </a:cubicBezTo>
                <a:cubicBezTo>
                  <a:pt x="334433" y="1028700"/>
                  <a:pt x="329419" y="1044565"/>
                  <a:pt x="317500" y="1054100"/>
                </a:cubicBezTo>
                <a:cubicBezTo>
                  <a:pt x="307047" y="1062463"/>
                  <a:pt x="291705" y="1061527"/>
                  <a:pt x="279400" y="1066800"/>
                </a:cubicBezTo>
                <a:cubicBezTo>
                  <a:pt x="261999" y="1074258"/>
                  <a:pt x="244006" y="1081196"/>
                  <a:pt x="228600" y="1092200"/>
                </a:cubicBezTo>
                <a:cubicBezTo>
                  <a:pt x="213985" y="1102639"/>
                  <a:pt x="205115" y="1119861"/>
                  <a:pt x="190500" y="1130300"/>
                </a:cubicBezTo>
                <a:cubicBezTo>
                  <a:pt x="128435" y="1174632"/>
                  <a:pt x="99154" y="1155700"/>
                  <a:pt x="12700" y="1155700"/>
                </a:cubicBezTo>
              </a:path>
            </a:pathLst>
          </a:custGeom>
          <a:ln w="762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Flowchart: Connector 10"/>
          <p:cNvSpPr/>
          <p:nvPr/>
        </p:nvSpPr>
        <p:spPr bwMode="auto">
          <a:xfrm>
            <a:off x="4295800" y="4293096"/>
            <a:ext cx="648072" cy="531091"/>
          </a:xfrm>
          <a:prstGeom prst="flowChartConnector">
            <a:avLst/>
          </a:prstGeom>
          <a:solidFill>
            <a:schemeClr val="accent1"/>
          </a:solidFill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594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Eiendomsrett</a:t>
            </a:r>
            <a:endParaRPr lang="nb-NO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Knippe-tankegangen</a:t>
            </a:r>
          </a:p>
          <a:p>
            <a:r>
              <a:rPr lang="nb-NO" dirty="0" smtClean="0"/>
              <a:t>Negativt avgrenset rett, </a:t>
            </a:r>
            <a:r>
              <a:rPr lang="nb-NO" dirty="0" err="1" smtClean="0"/>
              <a:t>restrett</a:t>
            </a:r>
            <a:endParaRPr lang="nb-NO" dirty="0" smtClean="0"/>
          </a:p>
          <a:p>
            <a:r>
              <a:rPr lang="nb-NO" dirty="0" smtClean="0"/>
              <a:t>Rettsvern gjør eiendomsrettstankegangen overflødig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1751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Skrivetrening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Skriv en side god juss hver dag</a:t>
            </a:r>
          </a:p>
          <a:p>
            <a:r>
              <a:rPr lang="nb-NO" dirty="0" smtClean="0"/>
              <a:t>Innleveringsoppgaver</a:t>
            </a:r>
          </a:p>
          <a:p>
            <a:r>
              <a:rPr lang="nb-NO" dirty="0" smtClean="0"/>
              <a:t>Skriv for hverandre</a:t>
            </a:r>
          </a:p>
          <a:p>
            <a:r>
              <a:rPr lang="nb-NO" dirty="0" smtClean="0"/>
              <a:t>Eksempelbesvarelser</a:t>
            </a:r>
          </a:p>
          <a:p>
            <a:r>
              <a:rPr lang="nb-NO" dirty="0" smtClean="0"/>
              <a:t>Eksamensoppgaver</a:t>
            </a:r>
          </a:p>
          <a:p>
            <a:r>
              <a:rPr lang="nb-NO" dirty="0"/>
              <a:t>Akademisk skrivesenter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0367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Kollokvier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Hvordan det fungerer</a:t>
            </a:r>
          </a:p>
          <a:p>
            <a:r>
              <a:rPr lang="nb-NO" dirty="0" smtClean="0"/>
              <a:t>Hva er poenget?</a:t>
            </a:r>
          </a:p>
          <a:p>
            <a:r>
              <a:rPr lang="nb-NO" dirty="0" smtClean="0"/>
              <a:t>Hva er ikke poenget?</a:t>
            </a:r>
          </a:p>
          <a:p>
            <a:r>
              <a:rPr lang="nb-NO" dirty="0" smtClean="0"/>
              <a:t>Å finne hverandre:</a:t>
            </a:r>
          </a:p>
          <a:p>
            <a:pPr lvl="1"/>
            <a:r>
              <a:rPr lang="nb-NO" dirty="0" smtClean="0">
                <a:hlinkClick r:id="rId2"/>
              </a:rPr>
              <a:t>erik.rosag@jus.uio.no</a:t>
            </a:r>
            <a:endParaRPr lang="nb-NO" dirty="0" smtClean="0"/>
          </a:p>
          <a:p>
            <a:pPr lvl="1"/>
            <a:r>
              <a:rPr lang="nb-NO" dirty="0" smtClean="0"/>
              <a:t>innen onsdag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r>
              <a:rPr lang="en-US" altLang="nb-NO" dirty="0" smtClean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endParaRPr lang="en-US" altLang="nb-NO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626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Maksimene</a:t>
            </a:r>
            <a:endParaRPr lang="nb-NO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528" y="1628800"/>
            <a:ext cx="8178800" cy="4210050"/>
          </a:xfrm>
        </p:spPr>
        <p:txBody>
          <a:bodyPr/>
          <a:lstStyle/>
          <a:p>
            <a:pPr lvl="0"/>
            <a:r>
              <a:rPr lang="nb-NO" sz="3600" dirty="0">
                <a:latin typeface="+mj-lt"/>
                <a:ea typeface="+mj-ea"/>
                <a:cs typeface="+mj-cs"/>
              </a:rPr>
              <a:t>‘Først i tid, best i rett’ </a:t>
            </a:r>
            <a:br>
              <a:rPr lang="nb-NO" sz="3600" dirty="0">
                <a:latin typeface="+mj-lt"/>
                <a:ea typeface="+mj-ea"/>
                <a:cs typeface="+mj-cs"/>
              </a:rPr>
            </a:br>
            <a:r>
              <a:rPr lang="nb-NO" sz="3600" dirty="0">
                <a:latin typeface="+mj-lt"/>
                <a:ea typeface="+mj-ea"/>
                <a:cs typeface="+mj-cs"/>
              </a:rPr>
              <a:t>‘Prior </a:t>
            </a:r>
            <a:r>
              <a:rPr lang="nb-NO" sz="3600" dirty="0" err="1">
                <a:latin typeface="+mj-lt"/>
                <a:ea typeface="+mj-ea"/>
                <a:cs typeface="+mj-cs"/>
              </a:rPr>
              <a:t>tempore</a:t>
            </a:r>
            <a:r>
              <a:rPr lang="nb-NO" sz="3600" dirty="0">
                <a:latin typeface="+mj-lt"/>
                <a:ea typeface="+mj-ea"/>
                <a:cs typeface="+mj-cs"/>
              </a:rPr>
              <a:t>, </a:t>
            </a:r>
            <a:r>
              <a:rPr lang="nb-NO" sz="3600" dirty="0" err="1">
                <a:latin typeface="+mj-lt"/>
                <a:ea typeface="+mj-ea"/>
                <a:cs typeface="+mj-cs"/>
              </a:rPr>
              <a:t>potior</a:t>
            </a:r>
            <a:r>
              <a:rPr lang="nb-NO" sz="3600" dirty="0">
                <a:latin typeface="+mj-lt"/>
                <a:ea typeface="+mj-ea"/>
                <a:cs typeface="+mj-cs"/>
              </a:rPr>
              <a:t> jure’</a:t>
            </a:r>
          </a:p>
          <a:p>
            <a:pPr>
              <a:defRPr/>
            </a:pPr>
            <a:r>
              <a:rPr lang="nb-NO" sz="3600" dirty="0">
                <a:latin typeface="+mj-lt"/>
                <a:ea typeface="+mj-ea"/>
                <a:cs typeface="+mj-cs"/>
              </a:rPr>
              <a:t>‘Ingen kan overføre større rett enn han har selv’</a:t>
            </a:r>
            <a:br>
              <a:rPr lang="nb-NO" sz="3600" dirty="0">
                <a:latin typeface="+mj-lt"/>
                <a:ea typeface="+mj-ea"/>
                <a:cs typeface="+mj-cs"/>
              </a:rPr>
            </a:br>
            <a:r>
              <a:rPr lang="nb-NO" sz="3600" dirty="0">
                <a:latin typeface="+mj-lt"/>
                <a:ea typeface="+mj-ea"/>
                <a:cs typeface="+mj-cs"/>
              </a:rPr>
              <a:t>‘</a:t>
            </a:r>
            <a:r>
              <a:rPr lang="nb-NO" sz="3600" dirty="0"/>
              <a:t>Nemo </a:t>
            </a:r>
            <a:r>
              <a:rPr lang="nb-NO" sz="3600" dirty="0" err="1"/>
              <a:t>plus</a:t>
            </a:r>
            <a:r>
              <a:rPr lang="nb-NO" sz="3600" dirty="0"/>
              <a:t> </a:t>
            </a:r>
            <a:r>
              <a:rPr lang="nb-NO" sz="3600" dirty="0" err="1"/>
              <a:t>iuris</a:t>
            </a:r>
            <a:r>
              <a:rPr lang="nb-NO" sz="3600" dirty="0"/>
              <a:t> </a:t>
            </a:r>
            <a:r>
              <a:rPr lang="nb-NO" sz="3600" dirty="0" err="1"/>
              <a:t>transferre</a:t>
            </a:r>
            <a:r>
              <a:rPr lang="nb-NO" sz="3600" dirty="0"/>
              <a:t> </a:t>
            </a:r>
            <a:r>
              <a:rPr lang="nb-NO" sz="3600" dirty="0" err="1"/>
              <a:t>potest</a:t>
            </a:r>
            <a:r>
              <a:rPr lang="nb-NO" sz="3600" dirty="0"/>
              <a:t> </a:t>
            </a:r>
            <a:r>
              <a:rPr lang="nb-NO" sz="3600" dirty="0" err="1"/>
              <a:t>quam</a:t>
            </a:r>
            <a:r>
              <a:rPr lang="nb-NO" sz="3600" dirty="0"/>
              <a:t> </a:t>
            </a:r>
            <a:r>
              <a:rPr lang="nb-NO" sz="3600" dirty="0" err="1"/>
              <a:t>ipse</a:t>
            </a:r>
            <a:r>
              <a:rPr lang="nb-NO" sz="3600" dirty="0"/>
              <a:t> </a:t>
            </a:r>
            <a:r>
              <a:rPr lang="nb-NO" sz="3600" dirty="0" err="1"/>
              <a:t>habet</a:t>
            </a:r>
            <a:r>
              <a:rPr lang="nb-NO" sz="3600" dirty="0"/>
              <a:t>’</a:t>
            </a:r>
          </a:p>
          <a:p>
            <a:pPr>
              <a:defRPr/>
            </a:pPr>
            <a:r>
              <a:rPr lang="nb-NO" sz="3600" dirty="0">
                <a:latin typeface="+mj-lt"/>
                <a:ea typeface="+mj-ea"/>
                <a:cs typeface="+mj-cs"/>
              </a:rPr>
              <a:t>‘Kreditorene får ikke større rett enn debitor’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cap="none" dirty="0" smtClean="0"/>
              <a:t>Det går om unntak fra disse maksimene</a:t>
            </a:r>
            <a:endParaRPr lang="nb-NO" cap="non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7675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Lovteknikkene</a:t>
            </a:r>
            <a:r>
              <a:rPr lang="nb-NO" dirty="0" smtClean="0"/>
              <a:t> og begrepene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Ekstinksjon og vindikasjon</a:t>
            </a:r>
          </a:p>
          <a:p>
            <a:r>
              <a:rPr lang="nb-NO" dirty="0" smtClean="0"/>
              <a:t>Rettsvern og rettsvernakt</a:t>
            </a:r>
          </a:p>
          <a:p>
            <a:r>
              <a:rPr lang="nb-NO" dirty="0" smtClean="0"/>
              <a:t>Sikringsakt (</a:t>
            </a:r>
            <a:r>
              <a:rPr lang="nn-NO" u="sng" dirty="0"/>
              <a:t>vilkår</a:t>
            </a:r>
            <a:r>
              <a:rPr lang="nn-NO" dirty="0"/>
              <a:t> </a:t>
            </a:r>
            <a:r>
              <a:rPr lang="nn-NO" dirty="0" smtClean="0"/>
              <a:t>for </a:t>
            </a:r>
            <a:r>
              <a:rPr lang="nn-NO" dirty="0" err="1" smtClean="0"/>
              <a:t>ekstinksjon</a:t>
            </a:r>
            <a:r>
              <a:rPr lang="nn-NO" dirty="0" smtClean="0"/>
              <a:t>)</a:t>
            </a:r>
            <a:endParaRPr lang="nb-NO" dirty="0" smtClean="0"/>
          </a:p>
          <a:p>
            <a:r>
              <a:rPr lang="nb-NO" dirty="0" smtClean="0"/>
              <a:t>Prioritet</a:t>
            </a:r>
            <a:endParaRPr lang="nb-NO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135560" y="2996952"/>
            <a:ext cx="864096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544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3798948" y="526555"/>
            <a:ext cx="4419478" cy="699166"/>
          </a:xfrm>
        </p:spPr>
        <p:txBody>
          <a:bodyPr vert="horz" wrap="none" lIns="90487" tIns="44450" rIns="90487" bIns="4445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nb-NO" sz="4400" noProof="1">
                <a:latin typeface="Comic Sans MS" pitchFamily="66" charset="0"/>
              </a:rPr>
              <a:t>HASB-modellen</a:t>
            </a:r>
            <a:endParaRPr lang="nb-NO" b="1" i="1" noProof="1" smtClean="0">
              <a:latin typeface="Comic Sans MS" pitchFamily="66" charset="0"/>
            </a:endParaRP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0825" y="1962150"/>
            <a:ext cx="6610350" cy="4114800"/>
          </a:xfrm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nb-NO" b="1" i="1" noProof="1" smtClean="0">
                <a:latin typeface="Comic Sans MS" pitchFamily="66" charset="0"/>
              </a:rPr>
              <a:t> </a:t>
            </a:r>
          </a:p>
        </p:txBody>
      </p:sp>
      <p:sp>
        <p:nvSpPr>
          <p:cNvPr id="34821" name="Line 4"/>
          <p:cNvSpPr>
            <a:spLocks noChangeShapeType="1"/>
          </p:cNvSpPr>
          <p:nvPr/>
        </p:nvSpPr>
        <p:spPr bwMode="auto">
          <a:xfrm>
            <a:off x="3608388" y="4167188"/>
            <a:ext cx="1700212" cy="0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2959101" y="3841751"/>
            <a:ext cx="5365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>
                <a:latin typeface="Times" pitchFamily="18" charset="0"/>
              </a:rPr>
              <a:t>H</a:t>
            </a:r>
          </a:p>
        </p:txBody>
      </p:sp>
      <p:sp>
        <p:nvSpPr>
          <p:cNvPr id="34823" name="Rectangle 6"/>
          <p:cNvSpPr>
            <a:spLocks noChangeArrowheads="1"/>
          </p:cNvSpPr>
          <p:nvPr/>
        </p:nvSpPr>
        <p:spPr bwMode="auto">
          <a:xfrm>
            <a:off x="5321301" y="3841751"/>
            <a:ext cx="5111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>
                <a:latin typeface="Times" pitchFamily="18" charset="0"/>
              </a:rPr>
              <a:t>A</a:t>
            </a:r>
          </a:p>
        </p:txBody>
      </p:sp>
      <p:sp>
        <p:nvSpPr>
          <p:cNvPr id="34824" name="Line 7"/>
          <p:cNvSpPr>
            <a:spLocks noChangeShapeType="1"/>
          </p:cNvSpPr>
          <p:nvPr/>
        </p:nvSpPr>
        <p:spPr bwMode="auto">
          <a:xfrm flipV="1">
            <a:off x="5970588" y="3417888"/>
            <a:ext cx="1549400" cy="633412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4825" name="Line 8"/>
          <p:cNvSpPr>
            <a:spLocks noChangeShapeType="1"/>
          </p:cNvSpPr>
          <p:nvPr/>
        </p:nvSpPr>
        <p:spPr bwMode="auto">
          <a:xfrm>
            <a:off x="6008688" y="4294188"/>
            <a:ext cx="1473200" cy="481012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4826" name="Rectangle 9"/>
          <p:cNvSpPr>
            <a:spLocks noChangeArrowheads="1"/>
          </p:cNvSpPr>
          <p:nvPr/>
        </p:nvSpPr>
        <p:spPr bwMode="auto">
          <a:xfrm>
            <a:off x="7620001" y="4565651"/>
            <a:ext cx="4857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>
                <a:latin typeface="Times" pitchFamily="18" charset="0"/>
              </a:rPr>
              <a:t>B</a:t>
            </a:r>
          </a:p>
        </p:txBody>
      </p:sp>
      <p:sp>
        <p:nvSpPr>
          <p:cNvPr id="34827" name="Rectangle 10"/>
          <p:cNvSpPr>
            <a:spLocks noChangeArrowheads="1"/>
          </p:cNvSpPr>
          <p:nvPr/>
        </p:nvSpPr>
        <p:spPr bwMode="auto">
          <a:xfrm>
            <a:off x="7645401" y="3041651"/>
            <a:ext cx="4349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>
                <a:latin typeface="Times" pitchFamily="18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6818553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3092025" y="626263"/>
            <a:ext cx="5833327" cy="532966"/>
          </a:xfrm>
        </p:spPr>
        <p:txBody>
          <a:bodyPr vert="horz" wrap="none" lIns="90487" tIns="44450" rIns="90487" bIns="4445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nb-NO" sz="3200" noProof="1">
                <a:latin typeface="Comic Sans MS" pitchFamily="66" charset="0"/>
              </a:rPr>
              <a:t>Hva om As far hadde solgt?</a:t>
            </a:r>
            <a:endParaRPr lang="nb-NO" i="1" noProof="1" smtClean="0">
              <a:latin typeface="Comic Sans MS" pitchFamily="66" charset="0"/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nb-NO" b="1" i="1" noProof="1" smtClean="0">
                <a:latin typeface="Comic Sans MS" pitchFamily="66" charset="0"/>
              </a:rPr>
              <a:t> </a:t>
            </a:r>
          </a:p>
        </p:txBody>
      </p:sp>
      <p:sp>
        <p:nvSpPr>
          <p:cNvPr id="35845" name="Line 4"/>
          <p:cNvSpPr>
            <a:spLocks noChangeShapeType="1"/>
          </p:cNvSpPr>
          <p:nvPr/>
        </p:nvSpPr>
        <p:spPr bwMode="auto">
          <a:xfrm>
            <a:off x="6008688" y="4294188"/>
            <a:ext cx="1471612" cy="481012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5846" name="Rectangle 5"/>
          <p:cNvSpPr>
            <a:spLocks noChangeArrowheads="1"/>
          </p:cNvSpPr>
          <p:nvPr/>
        </p:nvSpPr>
        <p:spPr bwMode="auto">
          <a:xfrm>
            <a:off x="7618414" y="4565651"/>
            <a:ext cx="4857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>
                <a:latin typeface="Times" pitchFamily="18" charset="0"/>
              </a:rPr>
              <a:t>B</a:t>
            </a:r>
          </a:p>
        </p:txBody>
      </p:sp>
      <p:sp>
        <p:nvSpPr>
          <p:cNvPr id="35847" name="Rectangle 6"/>
          <p:cNvSpPr>
            <a:spLocks noChangeArrowheads="1"/>
          </p:cNvSpPr>
          <p:nvPr/>
        </p:nvSpPr>
        <p:spPr bwMode="auto">
          <a:xfrm>
            <a:off x="7645401" y="3041651"/>
            <a:ext cx="4349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>
                <a:latin typeface="Times" pitchFamily="18" charset="0"/>
              </a:rPr>
              <a:t>S</a:t>
            </a:r>
          </a:p>
        </p:txBody>
      </p:sp>
      <p:sp>
        <p:nvSpPr>
          <p:cNvPr id="35848" name="Line 7"/>
          <p:cNvSpPr>
            <a:spLocks noChangeShapeType="1"/>
          </p:cNvSpPr>
          <p:nvPr/>
        </p:nvSpPr>
        <p:spPr bwMode="auto">
          <a:xfrm>
            <a:off x="3608388" y="4167188"/>
            <a:ext cx="1700212" cy="0"/>
          </a:xfrm>
          <a:prstGeom prst="line">
            <a:avLst/>
          </a:prstGeom>
          <a:noFill/>
          <a:ln w="63500" cmpd="tri">
            <a:solidFill>
              <a:schemeClr val="accent1"/>
            </a:solidFill>
            <a:prstDash val="lg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2959101" y="3841751"/>
            <a:ext cx="5365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>
                <a:latin typeface="Times" pitchFamily="18" charset="0"/>
              </a:rPr>
              <a:t>H</a:t>
            </a:r>
          </a:p>
        </p:txBody>
      </p:sp>
      <p:sp>
        <p:nvSpPr>
          <p:cNvPr id="35850" name="Rectangle 9"/>
          <p:cNvSpPr>
            <a:spLocks noChangeArrowheads="1"/>
          </p:cNvSpPr>
          <p:nvPr/>
        </p:nvSpPr>
        <p:spPr bwMode="auto">
          <a:xfrm>
            <a:off x="5321301" y="3841751"/>
            <a:ext cx="5111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>
                <a:latin typeface="Times" pitchFamily="18" charset="0"/>
              </a:rPr>
              <a:t>A</a:t>
            </a:r>
          </a:p>
        </p:txBody>
      </p:sp>
      <p:sp>
        <p:nvSpPr>
          <p:cNvPr id="35851" name="Rectangle 10"/>
          <p:cNvSpPr>
            <a:spLocks noChangeArrowheads="1"/>
          </p:cNvSpPr>
          <p:nvPr/>
        </p:nvSpPr>
        <p:spPr bwMode="auto">
          <a:xfrm>
            <a:off x="5321300" y="3003551"/>
            <a:ext cx="471488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5852" name="Line 11"/>
          <p:cNvSpPr>
            <a:spLocks noChangeShapeType="1"/>
          </p:cNvSpPr>
          <p:nvPr/>
        </p:nvSpPr>
        <p:spPr bwMode="auto">
          <a:xfrm flipV="1">
            <a:off x="3608389" y="3276600"/>
            <a:ext cx="3883025" cy="673100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5853" name="Line 12"/>
          <p:cNvSpPr>
            <a:spLocks noChangeShapeType="1"/>
          </p:cNvSpPr>
          <p:nvPr/>
        </p:nvSpPr>
        <p:spPr bwMode="auto">
          <a:xfrm flipV="1">
            <a:off x="6096000" y="3581400"/>
            <a:ext cx="1447800" cy="457200"/>
          </a:xfrm>
          <a:prstGeom prst="line">
            <a:avLst/>
          </a:prstGeom>
          <a:noFill/>
          <a:ln w="63500" cmpd="tri">
            <a:solidFill>
              <a:schemeClr val="accent1"/>
            </a:solidFill>
            <a:prstDash val="lg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52943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rgemalERno">
  <a:themeElements>
    <a:clrScheme name="Fargemal ER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Fargemal 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Fargemal ER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4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5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6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7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ECB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FargemalERno">
  <a:themeElements>
    <a:clrScheme name="Fargemal ER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Fargemal 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Fargemal ER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4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5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6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7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ECB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FargemalERno">
  <a:themeElements>
    <a:clrScheme name="Fargemal ER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Fargemal 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Fargemal ER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4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5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6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7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ECB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FargemalERno">
  <a:themeElements>
    <a:clrScheme name="Fargemal ER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Fargemal 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Fargemal ER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4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5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6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7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ECB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FargemalERno">
  <a:themeElements>
    <a:clrScheme name="Fargemal ER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Fargemal 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Fargemal ER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4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5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6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7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ECB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FargemalERno">
  <a:themeElements>
    <a:clrScheme name="Fargemal ER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Fargemal 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Fargemal ER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4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5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6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7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ECB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FargemalERno">
  <a:themeElements>
    <a:clrScheme name="Fargemal ER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Fargemal 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Fargemal ER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4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5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6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7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ECB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FargemalERno</Template>
  <TotalTime>2566</TotalTime>
  <Words>467</Words>
  <Application>Microsoft Office PowerPoint</Application>
  <PresentationFormat>Widescreen</PresentationFormat>
  <Paragraphs>161</Paragraphs>
  <Slides>29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Arial</vt:lpstr>
      <vt:lpstr>Comic Sans MS</vt:lpstr>
      <vt:lpstr>Times</vt:lpstr>
      <vt:lpstr>FargemalERno</vt:lpstr>
      <vt:lpstr>1_FargemalERno</vt:lpstr>
      <vt:lpstr>3_FargemalERno</vt:lpstr>
      <vt:lpstr>4_FargemalERno</vt:lpstr>
      <vt:lpstr>5_FargemalERno</vt:lpstr>
      <vt:lpstr>6_FargemalERno</vt:lpstr>
      <vt:lpstr>7_FargemalERno</vt:lpstr>
      <vt:lpstr>Dynamisk tingsrett </vt:lpstr>
      <vt:lpstr>Ressursside</vt:lpstr>
      <vt:lpstr>Skrivetrening</vt:lpstr>
      <vt:lpstr>Kollokvier</vt:lpstr>
      <vt:lpstr>Maksimene</vt:lpstr>
      <vt:lpstr>Det går om unntak fra disse maksimene</vt:lpstr>
      <vt:lpstr>Lovteknikkene og begrepene</vt:lpstr>
      <vt:lpstr>HASB-modellen</vt:lpstr>
      <vt:lpstr>Hva om As far hadde solgt?</vt:lpstr>
      <vt:lpstr>HB-konflikter og SB-konflikter</vt:lpstr>
      <vt:lpstr>Kreditorer og omsetningserververe</vt:lpstr>
      <vt:lpstr>PowerPoint Presentation</vt:lpstr>
      <vt:lpstr>Ting og ikke-ting</vt:lpstr>
      <vt:lpstr>Formål med rettsvernsreglene</vt:lpstr>
      <vt:lpstr>Troverdighet</vt:lpstr>
      <vt:lpstr>Hva er en god rettsvernakt?</vt:lpstr>
      <vt:lpstr>Kreves det hjemmel for ekstinksjon?</vt:lpstr>
      <vt:lpstr>Posisjonene som er i konflikt</vt:lpstr>
      <vt:lpstr>Kontraktsrettigheter</vt:lpstr>
      <vt:lpstr>Erverv ved arv og gave</vt:lpstr>
      <vt:lpstr>Panteretter</vt:lpstr>
      <vt:lpstr>Kreditorbeslag: Utlegg </vt:lpstr>
      <vt:lpstr>Kreditorbeslag: Konkurs</vt:lpstr>
      <vt:lpstr>Tinglysing</vt:lpstr>
      <vt:lpstr>Negativ troverdighet</vt:lpstr>
      <vt:lpstr>Positiv troverdighet</vt:lpstr>
      <vt:lpstr>Husmorsameie: SB eller HB?</vt:lpstr>
      <vt:lpstr>«Katta i sekken»</vt:lpstr>
      <vt:lpstr>Eiendomsrett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Røsæg</dc:creator>
  <cp:lastModifiedBy>Erik Røsæg</cp:lastModifiedBy>
  <cp:revision>145</cp:revision>
  <cp:lastPrinted>2017-02-14T07:13:43Z</cp:lastPrinted>
  <dcterms:created xsi:type="dcterms:W3CDTF">2016-01-15T04:44:18Z</dcterms:created>
  <dcterms:modified xsi:type="dcterms:W3CDTF">2020-02-04T09:07:33Z</dcterms:modified>
</cp:coreProperties>
</file>