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73" r:id="rId7"/>
  </p:sldMasterIdLst>
  <p:notesMasterIdLst>
    <p:notesMasterId r:id="rId48"/>
  </p:notesMasterIdLst>
  <p:handoutMasterIdLst>
    <p:handoutMasterId r:id="rId49"/>
  </p:handoutMasterIdLst>
  <p:sldIdLst>
    <p:sldId id="367" r:id="rId8"/>
    <p:sldId id="369" r:id="rId9"/>
    <p:sldId id="324" r:id="rId10"/>
    <p:sldId id="325" r:id="rId11"/>
    <p:sldId id="257" r:id="rId12"/>
    <p:sldId id="273" r:id="rId13"/>
    <p:sldId id="336" r:id="rId14"/>
    <p:sldId id="268" r:id="rId15"/>
    <p:sldId id="262" r:id="rId16"/>
    <p:sldId id="263" r:id="rId17"/>
    <p:sldId id="337" r:id="rId18"/>
    <p:sldId id="363" r:id="rId19"/>
    <p:sldId id="271" r:id="rId20"/>
    <p:sldId id="275" r:id="rId21"/>
    <p:sldId id="277" r:id="rId22"/>
    <p:sldId id="278" r:id="rId23"/>
    <p:sldId id="279" r:id="rId24"/>
    <p:sldId id="280" r:id="rId25"/>
    <p:sldId id="281" r:id="rId26"/>
    <p:sldId id="272" r:id="rId27"/>
    <p:sldId id="282" r:id="rId28"/>
    <p:sldId id="339" r:id="rId29"/>
    <p:sldId id="338" r:id="rId30"/>
    <p:sldId id="283" r:id="rId31"/>
    <p:sldId id="370" r:id="rId32"/>
    <p:sldId id="364" r:id="rId33"/>
    <p:sldId id="340" r:id="rId34"/>
    <p:sldId id="284" r:id="rId35"/>
    <p:sldId id="371" r:id="rId36"/>
    <p:sldId id="346" r:id="rId37"/>
    <p:sldId id="344" r:id="rId38"/>
    <p:sldId id="301" r:id="rId39"/>
    <p:sldId id="366" r:id="rId40"/>
    <p:sldId id="357" r:id="rId41"/>
    <p:sldId id="361" r:id="rId42"/>
    <p:sldId id="358" r:id="rId43"/>
    <p:sldId id="359" r:id="rId44"/>
    <p:sldId id="360" r:id="rId45"/>
    <p:sldId id="368" r:id="rId46"/>
    <p:sldId id="333" r:id="rId47"/>
  </p:sldIdLst>
  <p:sldSz cx="9144000" cy="6858000" type="screen4x3"/>
  <p:notesSz cx="6794500" cy="99314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side" id="{7D2518A0-083A-43ED-90AA-16F2127EF3F8}">
          <p14:sldIdLst>
            <p14:sldId id="367"/>
            <p14:sldId id="369"/>
          </p14:sldIdLst>
        </p14:section>
        <p14:section name="Dag 1" id="{B621BC57-F99E-4ED7-9A83-0AD317F4FDAC}">
          <p14:sldIdLst>
            <p14:sldId id="324"/>
            <p14:sldId id="325"/>
            <p14:sldId id="257"/>
            <p14:sldId id="273"/>
            <p14:sldId id="336"/>
            <p14:sldId id="268"/>
            <p14:sldId id="262"/>
            <p14:sldId id="263"/>
            <p14:sldId id="337"/>
          </p14:sldIdLst>
        </p14:section>
        <p14:section name="Dag 2" id="{2A80E274-978E-4402-8211-28698EAA6ABE}">
          <p14:sldIdLst>
            <p14:sldId id="363"/>
            <p14:sldId id="271"/>
            <p14:sldId id="275"/>
            <p14:sldId id="277"/>
            <p14:sldId id="278"/>
            <p14:sldId id="279"/>
            <p14:sldId id="280"/>
          </p14:sldIdLst>
        </p14:section>
        <p14:section name="Dag 3" id="{F67EE4B3-25F5-4CBA-8660-E592DF4792B5}">
          <p14:sldIdLst>
            <p14:sldId id="281"/>
            <p14:sldId id="272"/>
            <p14:sldId id="282"/>
            <p14:sldId id="339"/>
            <p14:sldId id="338"/>
          </p14:sldIdLst>
        </p14:section>
        <p14:section name="Dag 4" id="{36C947C3-EA46-415C-B787-95A2F9757DD7}">
          <p14:sldIdLst>
            <p14:sldId id="283"/>
            <p14:sldId id="370"/>
            <p14:sldId id="364"/>
            <p14:sldId id="340"/>
            <p14:sldId id="284"/>
            <p14:sldId id="371"/>
            <p14:sldId id="346"/>
            <p14:sldId id="344"/>
            <p14:sldId id="301"/>
            <p14:sldId id="366"/>
            <p14:sldId id="357"/>
            <p14:sldId id="361"/>
            <p14:sldId id="358"/>
            <p14:sldId id="359"/>
            <p14:sldId id="360"/>
          </p14:sldIdLst>
        </p14:section>
        <p14:section name="Avslutning" id="{7CBC11B5-11FE-455C-8DA0-FBA328FA6B1F}">
          <p14:sldIdLst>
            <p14:sldId id="368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16" autoAdjust="0"/>
    <p:restoredTop sz="86391" autoAdjust="0"/>
  </p:normalViewPr>
  <p:slideViewPr>
    <p:cSldViewPr>
      <p:cViewPr varScale="1">
        <p:scale>
          <a:sx n="61" d="100"/>
          <a:sy n="61" d="100"/>
        </p:scale>
        <p:origin x="48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3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3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2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33343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00577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56105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37588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9411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1132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73695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47460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651446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42259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6577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959361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942958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6631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36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285018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37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413691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40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316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95520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43380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4183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19563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9</a:t>
            </a:fld>
            <a:endParaRPr lang="nn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10</a:t>
            </a:fld>
            <a:endParaRPr lang="nn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03141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E08C94B9-BC33-4386-A7F5-A3CC83FB7E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06A57-C0A4-44BC-8415-54662A157D6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429D6-7FDA-4F97-9741-DBE666F9D9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00800"/>
            <a:ext cx="609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TextBox 5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6630-74ED-492A-B0CB-2DA30444C895}" type="datetimeFigureOut">
              <a:rPr lang="nb-NO" smtClean="0"/>
              <a:t>24.02.2023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BD98-132E-467A-B43F-0B559CFD20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80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8B31-F2AA-468C-B742-30BC43CAB9D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176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55FC8-E602-4BDE-99C4-A98465FA4BB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256AE-24B3-48A1-A161-5EA0F5672DA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1C59D-9981-4D8A-9BFB-CD92A6E062B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789FD-E783-4D49-BAD3-AF9DD1E79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51F52-0099-4086-80BF-39D6F617DE9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6400" y="6409398"/>
            <a:ext cx="8963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accent1"/>
                </a:solidFill>
              </a:rPr>
              <a:t>Spørsmål og kommentarer: Tekst 480 02 979</a:t>
            </a:r>
            <a:endParaRPr lang="nb-NO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8" r:id="rId3"/>
    <p:sldLayoutId id="2147483679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folk.uio.no/erikro/WWW/Ressursside%20dynamisk%20tingsrett/Dynamisk%20tingsrett%20ressurser.html#skjem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osaeg.no/erikro/WWW/Ressursside%20dynamisk%20tingsrett/Dynamisk%20tingsrett%20ressurs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rik.rosag@jus.uio.n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46040"/>
            <a:ext cx="8617272" cy="1143000"/>
          </a:xfrm>
        </p:spPr>
        <p:txBody>
          <a:bodyPr/>
          <a:lstStyle/>
          <a:p>
            <a:r>
              <a:rPr lang="nb-NO" sz="3600" dirty="0" smtClean="0"/>
              <a:t>Dynamisk formuerett del I:</a:t>
            </a:r>
            <a:br>
              <a:rPr lang="nb-NO" sz="3600" dirty="0" smtClean="0"/>
            </a:br>
            <a:r>
              <a:rPr lang="nb-NO" sz="3600" dirty="0" smtClean="0"/>
              <a:t>Innledning</a:t>
            </a:r>
            <a:br>
              <a:rPr lang="nb-NO" sz="3600" dirty="0" smtClean="0"/>
            </a:br>
            <a:r>
              <a:rPr lang="nb-NO" sz="3600" dirty="0" smtClean="0"/>
              <a:t>Godtroerverv av fast eiendom 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nb-NO" dirty="0"/>
              <a:t>Professor Erik Røsæg</a:t>
            </a:r>
          </a:p>
          <a:p>
            <a:r>
              <a:rPr lang="nb-NO" dirty="0" smtClean="0"/>
              <a:t>erik@rosaeg.no</a:t>
            </a:r>
            <a:endParaRPr lang="nb-NO" dirty="0"/>
          </a:p>
          <a:p>
            <a:r>
              <a:rPr lang="nb-NO" dirty="0" smtClean="0"/>
              <a:t>rosaeg.no </a:t>
            </a:r>
          </a:p>
        </p:txBody>
      </p:sp>
    </p:spTree>
    <p:extLst>
      <p:ext uri="{BB962C8B-B14F-4D97-AF65-F5344CB8AC3E}">
        <p14:creationId xmlns:p14="http://schemas.microsoft.com/office/powerpoint/2010/main" val="3462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024" y="626263"/>
            <a:ext cx="5833327" cy="532966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i="1" noProof="1" smtClean="0">
                <a:latin typeface="Comic Sans MS" pitchFamily="66" charset="0"/>
              </a:rPr>
              <a:t>Hva om As far hadde solgt?</a:t>
            </a:r>
            <a:endParaRPr lang="nb-NO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84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094413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3797300" y="3003550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084388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572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294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Grunnreglene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182376"/>
              </p:ext>
            </p:extLst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Formål med rettsvernsreglene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Styrke legitimasjon</a:t>
            </a:r>
          </a:p>
          <a:p>
            <a:r>
              <a:rPr lang="nb-NO" dirty="0" smtClean="0"/>
              <a:t>Unngå kreditorsvik</a:t>
            </a:r>
            <a:br>
              <a:rPr lang="nb-NO" dirty="0" smtClean="0"/>
            </a:br>
            <a:r>
              <a:rPr lang="nb-NO" dirty="0" smtClean="0"/>
              <a:t>(</a:t>
            </a:r>
            <a:r>
              <a:rPr lang="nb-NO" dirty="0" err="1" smtClean="0"/>
              <a:t>notoritetsehensynet</a:t>
            </a:r>
            <a:r>
              <a:rPr lang="nb-NO" dirty="0" smtClean="0"/>
              <a:t>)</a:t>
            </a:r>
          </a:p>
          <a:p>
            <a:r>
              <a:rPr lang="nb-NO" dirty="0" smtClean="0"/>
              <a:t>(Publisitet)</a:t>
            </a:r>
          </a:p>
        </p:txBody>
      </p:sp>
    </p:spTree>
    <p:extLst>
      <p:ext uri="{BB962C8B-B14F-4D97-AF65-F5344CB8AC3E}">
        <p14:creationId xmlns:p14="http://schemas.microsoft.com/office/powerpoint/2010/main" val="394883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cap="none" dirty="0" smtClean="0">
                <a:effectLst/>
              </a:rPr>
              <a:t>Kreves det hjemmel for ekstinksjon?</a:t>
            </a:r>
            <a:endParaRPr lang="nb-NO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6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Posisjonene som er i konflikt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r>
              <a:rPr lang="nb-NO" sz="3600" dirty="0" err="1" smtClean="0"/>
              <a:t>Kontraktsrettigheter</a:t>
            </a:r>
            <a:endParaRPr lang="nb-NO" sz="3600" dirty="0"/>
          </a:p>
          <a:p>
            <a:r>
              <a:rPr lang="nb-NO" sz="3600" dirty="0" smtClean="0"/>
              <a:t>Erverv </a:t>
            </a:r>
            <a:r>
              <a:rPr lang="nb-NO" sz="3600" dirty="0"/>
              <a:t>ved arv og gave</a:t>
            </a:r>
          </a:p>
          <a:p>
            <a:r>
              <a:rPr lang="nb-NO" sz="3600" dirty="0" smtClean="0"/>
              <a:t>Panteretter</a:t>
            </a:r>
            <a:endParaRPr lang="nb-NO" sz="3600" dirty="0"/>
          </a:p>
          <a:p>
            <a:r>
              <a:rPr lang="nb-NO" sz="3600" dirty="0" smtClean="0"/>
              <a:t>Kreditorbeslag</a:t>
            </a:r>
            <a:r>
              <a:rPr lang="nb-NO" sz="3600" dirty="0"/>
              <a:t>: Utlegg og </a:t>
            </a:r>
            <a:r>
              <a:rPr lang="nb-NO" sz="3600" dirty="0" smtClean="0"/>
              <a:t>konkurs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err="1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Kontraktsrettigheter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Vederlagsforutsetningen</a:t>
            </a:r>
          </a:p>
          <a:p>
            <a:r>
              <a:rPr lang="nb-NO" dirty="0" smtClean="0"/>
              <a:t>Avtaleloven § 34</a:t>
            </a:r>
          </a:p>
          <a:p>
            <a:r>
              <a:rPr lang="nb-NO" dirty="0" smtClean="0"/>
              <a:t>Avtaleloven § 36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39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Erverv ved arv og 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Arv</a:t>
            </a:r>
          </a:p>
          <a:p>
            <a:r>
              <a:rPr lang="nb-NO" dirty="0" smtClean="0"/>
              <a:t>Gave</a:t>
            </a:r>
          </a:p>
          <a:p>
            <a:r>
              <a:rPr lang="nb-NO" dirty="0" smtClean="0"/>
              <a:t>Innretningshensynet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16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Panteretter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pant?</a:t>
            </a:r>
          </a:p>
          <a:p>
            <a:r>
              <a:rPr lang="nb-NO" dirty="0" smtClean="0"/>
              <a:t>Kontraktspant, </a:t>
            </a:r>
            <a:r>
              <a:rPr lang="nb-NO" dirty="0" err="1" smtClean="0"/>
              <a:t>legalpant</a:t>
            </a:r>
            <a:r>
              <a:rPr lang="nb-NO" dirty="0" smtClean="0"/>
              <a:t>, utleggspant</a:t>
            </a:r>
          </a:p>
          <a:p>
            <a:r>
              <a:rPr lang="nb-NO" dirty="0" smtClean="0"/>
              <a:t>Underpant og håndpant</a:t>
            </a:r>
          </a:p>
          <a:p>
            <a:r>
              <a:rPr lang="nb-NO" dirty="0" smtClean="0"/>
              <a:t>Panteretter etter formuesgode</a:t>
            </a:r>
          </a:p>
          <a:p>
            <a:pPr lvl="1"/>
            <a:r>
              <a:rPr lang="nb-NO" dirty="0" smtClean="0"/>
              <a:t>Fast eiendom</a:t>
            </a:r>
          </a:p>
          <a:p>
            <a:pPr lvl="1"/>
            <a:r>
              <a:rPr lang="nb-NO" dirty="0" smtClean="0"/>
              <a:t>Næringsløsøre/ -tilbehør</a:t>
            </a:r>
          </a:p>
          <a:p>
            <a:pPr lvl="1"/>
            <a:r>
              <a:rPr lang="nb-NO" dirty="0" smtClean="0"/>
              <a:t>Salgspant</a:t>
            </a:r>
          </a:p>
          <a:p>
            <a:pPr lvl="1"/>
            <a:r>
              <a:rPr lang="nb-NO" dirty="0" smtClean="0"/>
              <a:t>Fordringer</a:t>
            </a:r>
          </a:p>
          <a:p>
            <a:r>
              <a:rPr lang="nb-NO" dirty="0" smtClean="0"/>
              <a:t>Realisasjon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13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Utlegg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Tvangsgrunnlag</a:t>
            </a:r>
          </a:p>
          <a:p>
            <a:r>
              <a:rPr lang="nb-NO" dirty="0" smtClean="0"/>
              <a:t>Utlegg</a:t>
            </a:r>
          </a:p>
          <a:p>
            <a:r>
              <a:rPr lang="nb-NO" dirty="0" smtClean="0"/>
              <a:t>Tvangssalg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32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konkurs?</a:t>
            </a:r>
          </a:p>
          <a:p>
            <a:r>
              <a:rPr lang="nb-NO" dirty="0" smtClean="0"/>
              <a:t>Kø og bløtkake</a:t>
            </a:r>
          </a:p>
          <a:p>
            <a:r>
              <a:rPr lang="nb-NO" dirty="0" smtClean="0"/>
              <a:t>Hvor blir det av debitor?</a:t>
            </a:r>
          </a:p>
          <a:p>
            <a:r>
              <a:rPr lang="nb-NO" dirty="0" smtClean="0"/>
              <a:t>Omstøtelse</a:t>
            </a:r>
          </a:p>
          <a:p>
            <a:r>
              <a:rPr lang="nb-NO" dirty="0" smtClean="0"/>
              <a:t>Utlodning og dividende og restgjeld</a:t>
            </a:r>
          </a:p>
        </p:txBody>
      </p:sp>
    </p:spTree>
    <p:extLst>
      <p:ext uri="{BB962C8B-B14F-4D97-AF65-F5344CB8AC3E}">
        <p14:creationId xmlns:p14="http://schemas.microsoft.com/office/powerpoint/2010/main" val="13058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Pensum og læringskrav</a:t>
            </a:r>
            <a:endParaRPr lang="nb-NO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743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093296"/>
            <a:ext cx="455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smtClean="0">
                <a:hlinkClick r:id="rId3"/>
              </a:rPr>
              <a:t>Dette og flere skjemaer på ressurssiden</a:t>
            </a:r>
            <a:endParaRPr lang="nb-NO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92696"/>
            <a:ext cx="937269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Tinglysing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>
            <a:noAutofit/>
          </a:bodyPr>
          <a:lstStyle/>
          <a:p>
            <a:r>
              <a:rPr lang="nb-NO" sz="2000" dirty="0" smtClean="0"/>
              <a:t>Hva er poenget med tinglysing?</a:t>
            </a:r>
          </a:p>
          <a:p>
            <a:pPr lvl="1"/>
            <a:r>
              <a:rPr lang="nb-NO" sz="2000" dirty="0" smtClean="0"/>
              <a:t>Tingl. </a:t>
            </a:r>
            <a:r>
              <a:rPr lang="nb-NO" sz="2000" baseline="0" dirty="0" smtClean="0"/>
              <a:t>§ 12</a:t>
            </a:r>
          </a:p>
          <a:p>
            <a:pPr lvl="1"/>
            <a:r>
              <a:rPr lang="nb-NO" sz="2000" dirty="0" smtClean="0"/>
              <a:t>Offentligrettslig kontroll</a:t>
            </a:r>
            <a:endParaRPr lang="nb-NO" sz="2000" baseline="0" dirty="0" smtClean="0"/>
          </a:p>
          <a:p>
            <a:r>
              <a:rPr lang="nb-NO" sz="2000" dirty="0" smtClean="0"/>
              <a:t>Elektronisk tinglysing</a:t>
            </a:r>
          </a:p>
          <a:p>
            <a:pPr lvl="1"/>
            <a:r>
              <a:rPr lang="nb-NO" sz="2000" dirty="0" err="1"/>
              <a:t>Grunnboksføring</a:t>
            </a:r>
            <a:r>
              <a:rPr lang="nb-NO" sz="2000" dirty="0"/>
              <a:t>. Utdrag</a:t>
            </a:r>
          </a:p>
          <a:p>
            <a:pPr lvl="1"/>
            <a:r>
              <a:rPr lang="nb-NO" sz="2000" dirty="0"/>
              <a:t>Grunnbokshjemmel</a:t>
            </a:r>
          </a:p>
          <a:p>
            <a:pPr lvl="1"/>
            <a:r>
              <a:rPr lang="nb-NO" sz="2000" dirty="0"/>
              <a:t>Begrensede rettigheter</a:t>
            </a:r>
          </a:p>
          <a:p>
            <a:pPr lvl="1"/>
            <a:r>
              <a:rPr lang="nb-NO" sz="2000" dirty="0"/>
              <a:t>Tinglysingsfeil</a:t>
            </a:r>
          </a:p>
          <a:p>
            <a:pPr lvl="1"/>
            <a:r>
              <a:rPr lang="nb-NO" sz="2000" dirty="0"/>
              <a:t>Erstatning</a:t>
            </a:r>
          </a:p>
          <a:p>
            <a:pPr lvl="1"/>
            <a:r>
              <a:rPr lang="nb-NO" sz="2000" dirty="0" smtClean="0"/>
              <a:t>Foreldelse</a:t>
            </a:r>
            <a:endParaRPr lang="nb-NO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r>
              <a:rPr lang="nb-NO" sz="2000" dirty="0" smtClean="0"/>
              <a:t>Papirtinglysing</a:t>
            </a:r>
            <a:endParaRPr lang="nb-NO" sz="2000" dirty="0"/>
          </a:p>
          <a:p>
            <a:pPr lvl="1"/>
            <a:r>
              <a:rPr lang="nb-NO" sz="1800" dirty="0"/>
              <a:t>Tinglysingskopi</a:t>
            </a:r>
          </a:p>
          <a:p>
            <a:pPr lvl="1"/>
            <a:r>
              <a:rPr lang="nb-NO" sz="1800" dirty="0" smtClean="0"/>
              <a:t>Vitner</a:t>
            </a:r>
          </a:p>
          <a:p>
            <a:pPr lvl="1"/>
            <a:r>
              <a:rPr lang="nb-NO" sz="1800" dirty="0" smtClean="0"/>
              <a:t>Prioritet</a:t>
            </a:r>
            <a:endParaRPr lang="nb-NO" sz="1800" dirty="0"/>
          </a:p>
          <a:p>
            <a:r>
              <a:rPr lang="nb-NO" sz="2000" dirty="0" err="1" smtClean="0"/>
              <a:t>Dagboksføring</a:t>
            </a:r>
            <a:r>
              <a:rPr lang="nb-NO" sz="2000" dirty="0" smtClean="0"/>
              <a:t> (etter tidligere ordning)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311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Forventningssikring - SB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363559"/>
              </p:ext>
            </p:extLst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2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Faktisk troverdighet</a:t>
            </a:r>
          </a:p>
          <a:p>
            <a:r>
              <a:rPr lang="nb-NO" dirty="0" smtClean="0"/>
              <a:t>Troverdighet og legitimasjon</a:t>
            </a:r>
          </a:p>
          <a:p>
            <a:r>
              <a:rPr lang="nb-NO" dirty="0" smtClean="0"/>
              <a:t>Positiv troverdighet</a:t>
            </a:r>
          </a:p>
          <a:p>
            <a:r>
              <a:rPr lang="nb-NO" dirty="0" smtClean="0"/>
              <a:t>Negativ troverdighet</a:t>
            </a:r>
          </a:p>
          <a:p>
            <a:r>
              <a:rPr lang="nb-NO" dirty="0" smtClean="0"/>
              <a:t>Den gode sirkelen</a:t>
            </a:r>
          </a:p>
        </p:txBody>
      </p:sp>
    </p:spTree>
    <p:extLst>
      <p:ext uri="{BB962C8B-B14F-4D97-AF65-F5344CB8AC3E}">
        <p14:creationId xmlns:p14="http://schemas.microsoft.com/office/powerpoint/2010/main" val="30429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+mj-lt"/>
              <a:buNone/>
            </a:pPr>
            <a:r>
              <a:rPr lang="nb-NO" dirty="0" smtClean="0"/>
              <a:t>Negativ troverdighet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Tingl. § 20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21.1</a:t>
            </a:r>
          </a:p>
          <a:p>
            <a:pPr>
              <a:lnSpc>
                <a:spcPct val="115000"/>
              </a:lnSpc>
              <a:defRPr/>
            </a:pP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Tingl. § 21.2</a:t>
            </a:r>
            <a:b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dirty="0"/>
              <a:t>HR-2017-33-A </a:t>
            </a:r>
            <a:r>
              <a:rPr lang="nb-NO" dirty="0" smtClean="0"/>
              <a:t>Forusstranda</a:t>
            </a:r>
            <a:br>
              <a:rPr lang="nb-NO" dirty="0" smtClean="0"/>
            </a:br>
            <a:r>
              <a:rPr lang="nb-NO" dirty="0" smtClean="0"/>
              <a:t>HR-2021-1773-A Bank Norwegian</a:t>
            </a:r>
            <a:endParaRPr lang="nb-NO" dirty="0"/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lang="nb-NO" dirty="0"/>
              <a:t>T</a:t>
            </a: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ingl. § 21.3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smtClean="0"/>
              <a:t>Kort om god 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 </a:t>
            </a:r>
            <a:r>
              <a:rPr lang="nb-NO" smtClean="0"/>
              <a:t>§ </a:t>
            </a:r>
            <a:r>
              <a:rPr lang="nb-NO" smtClean="0"/>
              <a:t>21(1)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Et eldre rettserverv går uten hensyn til § 20 foran et yngre, dersom dette er stiftet ved rettshandel og erververen da hans rett ble registrert, kjente eller burde kjenne den eldre rett</a:t>
            </a:r>
            <a:r>
              <a:rPr lang="nb-NO" dirty="0" smtClean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36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/>
              <a:t>HR-2017-33-A </a:t>
            </a:r>
            <a:r>
              <a:rPr lang="nb-NO" dirty="0" smtClean="0"/>
              <a:t>Forusstranda</a:t>
            </a:r>
            <a:br>
              <a:rPr lang="nb-NO" dirty="0" smtClean="0"/>
            </a:br>
            <a:r>
              <a:rPr lang="nb-NO" dirty="0" smtClean="0"/>
              <a:t>Bnr 308 &amp; 222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5378313"/>
            <a:ext cx="8178800" cy="421005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----------20år--------						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223628" y="3212977"/>
            <a:ext cx="2214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Sønnichsen</a:t>
            </a:r>
            <a:br>
              <a:rPr lang="nb-NO" sz="1800" dirty="0"/>
            </a:br>
            <a:r>
              <a:rPr lang="nb-NO" sz="1800" dirty="0"/>
              <a:t>-grunnbokshjemmel</a:t>
            </a:r>
          </a:p>
          <a:p>
            <a:r>
              <a:rPr lang="nb-NO" sz="1800" dirty="0"/>
              <a:t>-opprinnelig eier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134799"/>
            <a:ext cx="162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Forusstranda</a:t>
            </a:r>
            <a:br>
              <a:rPr lang="nb-NO" sz="1800" dirty="0"/>
            </a:br>
            <a:r>
              <a:rPr lang="nb-NO" sz="1800" dirty="0"/>
              <a:t>-ikke tinglyst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8204" y="4594920"/>
            <a:ext cx="2214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Konkursbo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9922" y="2499238"/>
            <a:ext cx="1679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Sønn eiendom</a:t>
            </a:r>
            <a:br>
              <a:rPr lang="nb-NO" sz="1800" dirty="0"/>
            </a:br>
            <a:r>
              <a:rPr lang="nb-NO" sz="1800" dirty="0"/>
              <a:t>-fisjon</a:t>
            </a:r>
            <a:br>
              <a:rPr lang="nb-NO" sz="1800" dirty="0"/>
            </a:br>
            <a:r>
              <a:rPr lang="nb-NO" sz="1800" dirty="0"/>
              <a:t>-ikke tinglyst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7784" y="3085737"/>
            <a:ext cx="2700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dirty="0">
                <a:solidFill>
                  <a:schemeClr val="accent1"/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00115" y="2776236"/>
            <a:ext cx="2700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dirty="0">
                <a:solidFill>
                  <a:schemeClr val="accent1"/>
                </a:solidFill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15327" y="4299730"/>
            <a:ext cx="27003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b-NO" sz="1800" dirty="0">
                <a:solidFill>
                  <a:schemeClr val="accent1"/>
                </a:solidFill>
              </a:rPr>
              <a:t>B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059832" y="3212976"/>
            <a:ext cx="810090" cy="309501"/>
          </a:xfrm>
          <a:prstGeom prst="straightConnector1">
            <a:avLst/>
          </a:prstGeom>
          <a:ln w="7302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flipV="1">
            <a:off x="4919997" y="2559146"/>
            <a:ext cx="1272184" cy="437807"/>
          </a:xfrm>
          <a:prstGeom prst="straightConnector1">
            <a:avLst/>
          </a:prstGeom>
          <a:ln w="7302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3128832" y="3936451"/>
            <a:ext cx="3171361" cy="790060"/>
          </a:xfrm>
          <a:prstGeom prst="straightConnector1">
            <a:avLst/>
          </a:prstGeom>
          <a:ln w="7302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581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Forventningssikring - HB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Positiv 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Hovedregelen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27.1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Tgl</a:t>
            </a:r>
            <a:r>
              <a:rPr lang="nb-NO" baseline="0" dirty="0" smtClean="0"/>
              <a:t> § 27.2</a:t>
            </a:r>
          </a:p>
        </p:txBody>
      </p:sp>
    </p:spTree>
    <p:extLst>
      <p:ext uri="{BB962C8B-B14F-4D97-AF65-F5344CB8AC3E}">
        <p14:creationId xmlns:p14="http://schemas.microsoft.com/office/powerpoint/2010/main" val="34631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Responsgruppe</a:t>
            </a:r>
            <a:endParaRPr lang="nb-NO" cap="non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268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Ressursside</a:t>
            </a:r>
            <a:endParaRPr lang="nb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700808"/>
            <a:ext cx="8116433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Analogier fra tingl § 27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72816"/>
            <a:ext cx="8178800" cy="4210050"/>
          </a:xfrm>
        </p:spPr>
        <p:txBody>
          <a:bodyPr/>
          <a:lstStyle/>
          <a:p>
            <a:r>
              <a:rPr lang="nb-NO" sz="2800" dirty="0" smtClean="0"/>
              <a:t>Hvor langt går hovedregelen?</a:t>
            </a:r>
          </a:p>
          <a:p>
            <a:r>
              <a:rPr lang="nb-NO" sz="2800" dirty="0" smtClean="0"/>
              <a:t>Hus på fremmed grunn</a:t>
            </a:r>
          </a:p>
          <a:p>
            <a:r>
              <a:rPr lang="nb-NO" sz="2800" dirty="0" smtClean="0"/>
              <a:t>Eksempel 1 – husmorsameie</a:t>
            </a:r>
          </a:p>
          <a:p>
            <a:pPr lvl="1">
              <a:lnSpc>
                <a:spcPct val="115000"/>
              </a:lnSpc>
            </a:pPr>
            <a:r>
              <a:rPr lang="nb-NO" sz="2400" dirty="0" smtClean="0"/>
              <a:t>Rt-1991-352 </a:t>
            </a:r>
            <a:r>
              <a:rPr lang="nb-NO" sz="2400" dirty="0" err="1"/>
              <a:t>Hopsdal</a:t>
            </a:r>
            <a:endParaRPr lang="nb-NO" sz="2400" dirty="0"/>
          </a:p>
          <a:p>
            <a:pPr lvl="1">
              <a:lnSpc>
                <a:spcPct val="115000"/>
              </a:lnSpc>
            </a:pPr>
            <a:r>
              <a:rPr lang="nb-NO" sz="2400" dirty="0" smtClean="0"/>
              <a:t>Rt-1996-918 Gangenes</a:t>
            </a:r>
          </a:p>
          <a:p>
            <a:pPr>
              <a:lnSpc>
                <a:spcPct val="115000"/>
              </a:lnSpc>
            </a:pPr>
            <a:r>
              <a:rPr lang="nb-NO" sz="2800" dirty="0" smtClean="0"/>
              <a:t>Eksempel 2 – H har ikke gitt A hjemmel</a:t>
            </a:r>
            <a:endParaRPr lang="nb-NO" sz="2800" dirty="0"/>
          </a:p>
          <a:p>
            <a:pPr lvl="1">
              <a:lnSpc>
                <a:spcPct val="115000"/>
              </a:lnSpc>
            </a:pPr>
            <a:r>
              <a:rPr lang="nb-NO" sz="2400" dirty="0" smtClean="0"/>
              <a:t>Rt-2009-203 </a:t>
            </a:r>
            <a:r>
              <a:rPr lang="nb-NO" sz="2400" dirty="0"/>
              <a:t>Øyer </a:t>
            </a:r>
            <a:r>
              <a:rPr lang="nb-NO" sz="2400" dirty="0" smtClean="0"/>
              <a:t>statsallmenning </a:t>
            </a:r>
            <a:endParaRPr lang="nb-NO" sz="2400" dirty="0"/>
          </a:p>
          <a:p>
            <a:pPr>
              <a:lnSpc>
                <a:spcPct val="115000"/>
              </a:lnSpc>
            </a:pPr>
            <a:r>
              <a:rPr lang="nb-NO" sz="2800" dirty="0" smtClean="0"/>
              <a:t>Eksempel </a:t>
            </a:r>
            <a:r>
              <a:rPr lang="nb-NO" sz="2800" dirty="0"/>
              <a:t>3</a:t>
            </a:r>
            <a:r>
              <a:rPr lang="nb-NO" sz="2800" dirty="0" smtClean="0"/>
              <a:t> – grenser</a:t>
            </a:r>
            <a:endParaRPr lang="nb-NO" sz="2800" dirty="0"/>
          </a:p>
          <a:p>
            <a:pPr lvl="1">
              <a:lnSpc>
                <a:spcPct val="115000"/>
              </a:lnSpc>
            </a:pPr>
            <a:r>
              <a:rPr lang="nb-NO" sz="2400" dirty="0" smtClean="0"/>
              <a:t>Rt-2009-203 </a:t>
            </a:r>
            <a:r>
              <a:rPr lang="nb-NO" sz="2400" dirty="0"/>
              <a:t>Øyer </a:t>
            </a:r>
            <a:r>
              <a:rPr lang="nb-NO" sz="2400" dirty="0" smtClean="0"/>
              <a:t>statsallmenning </a:t>
            </a:r>
            <a:endParaRPr lang="nb-NO" sz="2400" dirty="0"/>
          </a:p>
          <a:p>
            <a:pPr lvl="1">
              <a:lnSpc>
                <a:spcPct val="115000"/>
              </a:lnSpc>
            </a:pPr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8547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7544" y="1196752"/>
          <a:ext cx="8280919" cy="4536501"/>
        </p:xfrm>
        <a:graphic>
          <a:graphicData uri="http://schemas.openxmlformats.org/drawingml/2006/table">
            <a:tbl>
              <a:tblPr/>
              <a:tblGrid>
                <a:gridCol w="22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7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4653"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Første erverver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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Andre </a:t>
                      </a:r>
                      <a:br>
                        <a:rPr lang="nb-NO" sz="900" b="1">
                          <a:effectLst/>
                          <a:latin typeface="Times New Roman"/>
                          <a:ea typeface="SimSun"/>
                        </a:rPr>
                      </a:b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erverver 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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 eaLnBrk="0" hangingPunct="0">
                        <a:lnSpc>
                          <a:spcPts val="10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Rette eier</a:t>
                      </a: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(hjemmels-mann)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Omsetningserververe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Uten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Med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08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Arv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Kontrakts-pant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Husmor-sameie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89">
                <a:tc rowSpan="6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Om-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set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nings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-erverv-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ere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Uten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 eaLnBrk="0" hangingPunct="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1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08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Hevd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2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1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Med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3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4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5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6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889">
                <a:tc gridSpan="4"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c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7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tro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Relevansen av god tro</a:t>
            </a:r>
          </a:p>
          <a:p>
            <a:r>
              <a:rPr lang="nb-NO" dirty="0" smtClean="0"/>
              <a:t>Vurderingstemaet</a:t>
            </a:r>
          </a:p>
          <a:p>
            <a:r>
              <a:rPr lang="nb-NO" dirty="0" smtClean="0"/>
              <a:t>Aktsomhetskravet</a:t>
            </a:r>
          </a:p>
          <a:p>
            <a:r>
              <a:rPr lang="nb-NO" dirty="0" smtClean="0"/>
              <a:t>En god drøftelse!</a:t>
            </a:r>
          </a:p>
          <a:p>
            <a:pPr lvl="0"/>
            <a:r>
              <a:rPr lang="nb-NO" dirty="0" smtClean="0"/>
              <a:t>Rt-1990-59 </a:t>
            </a:r>
            <a:r>
              <a:rPr lang="nb-NO" dirty="0"/>
              <a:t>Myra båt</a:t>
            </a:r>
          </a:p>
          <a:p>
            <a:pPr lvl="0"/>
            <a:r>
              <a:rPr lang="nb-NO" dirty="0" smtClean="0"/>
              <a:t>Rt-1992-492 </a:t>
            </a:r>
            <a:r>
              <a:rPr lang="nb-NO" dirty="0" err="1" smtClean="0"/>
              <a:t>Lafopa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96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Skrivemakker</a:t>
            </a:r>
            <a:endParaRPr lang="nb-NO" cap="non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51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Ulovfestet 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Rt-1986-1210 </a:t>
            </a:r>
            <a:r>
              <a:rPr lang="nb-NO" dirty="0"/>
              <a:t>Norske Fjellhus </a:t>
            </a:r>
          </a:p>
          <a:p>
            <a:pPr lvl="0"/>
            <a:r>
              <a:rPr lang="nb-NO" dirty="0" smtClean="0"/>
              <a:t>Rt-1992-352 </a:t>
            </a:r>
            <a:r>
              <a:rPr lang="nb-NO" dirty="0"/>
              <a:t>Sigdal</a:t>
            </a:r>
          </a:p>
          <a:p>
            <a:pPr lvl="0"/>
            <a:r>
              <a:rPr lang="nb-NO" dirty="0" smtClean="0"/>
              <a:t>Rt-2000-604 </a:t>
            </a:r>
            <a:r>
              <a:rPr lang="nb-NO" dirty="0"/>
              <a:t>Kjelsberg</a:t>
            </a:r>
          </a:p>
          <a:p>
            <a:pPr lvl="0"/>
            <a:r>
              <a:rPr lang="nb-NO" dirty="0" smtClean="0"/>
              <a:t>Rt-2015-1157 Fårøya</a:t>
            </a:r>
          </a:p>
          <a:p>
            <a:pPr lvl="0"/>
            <a:r>
              <a:rPr lang="nb-NO" dirty="0" smtClean="0"/>
              <a:t>HR-2022-1119-A Trollvassbu</a:t>
            </a:r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4283968" y="1052736"/>
            <a:ext cx="2808312" cy="7200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 rot="190473">
            <a:off x="3651660" y="279827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nb-NO" sz="4000" b="1" i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legitimasjonserverv</a:t>
            </a:r>
          </a:p>
        </p:txBody>
      </p:sp>
    </p:spTree>
    <p:extLst>
      <p:ext uri="{BB962C8B-B14F-4D97-AF65-F5344CB8AC3E}">
        <p14:creationId xmlns:p14="http://schemas.microsoft.com/office/powerpoint/2010/main" val="17990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momenter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Legitimasjon. Forholdet til analogisk anvendelse av tingl. § 27</a:t>
            </a:r>
          </a:p>
          <a:p>
            <a:r>
              <a:rPr lang="nb-NO" dirty="0" smtClean="0"/>
              <a:t>God tro</a:t>
            </a:r>
          </a:p>
          <a:p>
            <a:r>
              <a:rPr lang="nb-NO" dirty="0" smtClean="0"/>
              <a:t>Passivitet</a:t>
            </a:r>
          </a:p>
          <a:p>
            <a:r>
              <a:rPr lang="nb-NO" dirty="0" smtClean="0"/>
              <a:t>Investering</a:t>
            </a:r>
          </a:p>
          <a:p>
            <a:r>
              <a:rPr lang="nb-NO" dirty="0" smtClean="0"/>
              <a:t>Tid</a:t>
            </a:r>
          </a:p>
          <a:p>
            <a:r>
              <a:rPr lang="nb-NO" dirty="0" smtClean="0"/>
              <a:t>Tinglysing</a:t>
            </a:r>
          </a:p>
          <a:p>
            <a:r>
              <a:rPr lang="nb-NO" dirty="0" smtClean="0"/>
              <a:t>Interesseavveining</a:t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366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EMK P 1-1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Art 1. Vern om eiendom</a:t>
            </a:r>
          </a:p>
          <a:p>
            <a:pPr marL="0" indent="0">
              <a:buNone/>
            </a:pPr>
            <a:r>
              <a:rPr lang="nb-NO" dirty="0" smtClean="0"/>
              <a:t>Enhver fysisk eller juridisk person har rett til å få nyte sin eiendom i fred. Ingen skal bli fratatt sin eiendom unntatt i det offentliges interesse og på de betingelser som er hjemlet ved lov og ved folkerettens alminnelige prinsipper.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836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ECHR </a:t>
            </a:r>
            <a:r>
              <a:rPr lang="nb-NO" dirty="0" smtClean="0"/>
              <a:t>2007 </a:t>
            </a:r>
            <a:r>
              <a:rPr lang="nb-NO" dirty="0"/>
              <a:t>s. 365 </a:t>
            </a:r>
            <a:r>
              <a:rPr lang="nb-NO" dirty="0" err="1"/>
              <a:t>Pye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Ondtrohevd</a:t>
            </a:r>
            <a:endParaRPr lang="nb-NO" dirty="0" smtClean="0"/>
          </a:p>
          <a:p>
            <a:r>
              <a:rPr lang="nb-NO" dirty="0" smtClean="0"/>
              <a:t>Fair </a:t>
            </a:r>
            <a:r>
              <a:rPr lang="nb-NO" dirty="0" err="1" smtClean="0"/>
              <a:t>balance</a:t>
            </a:r>
            <a:endParaRPr lang="nb-NO" dirty="0" smtClean="0"/>
          </a:p>
          <a:p>
            <a:r>
              <a:rPr lang="nb-NO" dirty="0" smtClean="0"/>
              <a:t>Ikke bare registrert eiendomsrett</a:t>
            </a:r>
          </a:p>
          <a:p>
            <a:r>
              <a:rPr lang="nb-NO" dirty="0" smtClean="0"/>
              <a:t>Ikke bare sosial utjevning </a:t>
            </a:r>
          </a:p>
        </p:txBody>
      </p:sp>
    </p:spTree>
    <p:extLst>
      <p:ext uri="{BB962C8B-B14F-4D97-AF65-F5344CB8AC3E}">
        <p14:creationId xmlns:p14="http://schemas.microsoft.com/office/powerpoint/2010/main" val="278750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ECHR 2012 s. 974</a:t>
            </a:r>
            <a:br>
              <a:rPr lang="nb-NO" dirty="0" smtClean="0"/>
            </a:br>
            <a:r>
              <a:rPr lang="it-IT" dirty="0" smtClean="0"/>
              <a:t>Centro Europa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Ikke krav til skrevet lov</a:t>
            </a:r>
          </a:p>
          <a:p>
            <a:r>
              <a:rPr lang="nb-NO" dirty="0" smtClean="0"/>
              <a:t>Rettsutvikling tillatt</a:t>
            </a:r>
          </a:p>
          <a:p>
            <a:r>
              <a:rPr lang="nb-NO" dirty="0" smtClean="0"/>
              <a:t>Skjønn tillatt</a:t>
            </a:r>
          </a:p>
          <a:p>
            <a:r>
              <a:rPr lang="nb-NO" dirty="0" smtClean="0"/>
              <a:t>Ikke rene interesseavveiinger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18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nb-NO" cap="none" dirty="0" smtClean="0"/>
              <a:t>Aktive tilbud</a:t>
            </a:r>
            <a:endParaRPr lang="nb-NO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514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det fungerer</a:t>
            </a:r>
          </a:p>
          <a:p>
            <a:r>
              <a:rPr lang="nb-NO" dirty="0" smtClean="0"/>
              <a:t>Hva er poenget?</a:t>
            </a:r>
          </a:p>
          <a:p>
            <a:r>
              <a:rPr lang="nb-NO" dirty="0" smtClean="0"/>
              <a:t>Å finne hverandre:</a:t>
            </a:r>
          </a:p>
          <a:p>
            <a:pPr lvl="1"/>
            <a:r>
              <a:rPr lang="nb-NO" dirty="0">
                <a:hlinkClick r:id="rId3"/>
              </a:rPr>
              <a:t>e</a:t>
            </a:r>
            <a:r>
              <a:rPr lang="nb-NO" dirty="0" smtClean="0">
                <a:hlinkClick r:id="rId3"/>
              </a:rPr>
              <a:t>rik.rosag@jus.uio.no</a:t>
            </a:r>
            <a:endParaRPr lang="nb-NO" dirty="0" smtClean="0"/>
          </a:p>
          <a:p>
            <a:pPr lvl="1"/>
            <a:r>
              <a:rPr lang="nb-NO" dirty="0" smtClean="0"/>
              <a:t>innen onsdag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nb-NO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Prokrastinering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 smtClean="0"/>
              <a:t>Kom i gang</a:t>
            </a:r>
            <a:endParaRPr lang="nb-NO" sz="4400" dirty="0"/>
          </a:p>
          <a:p>
            <a:r>
              <a:rPr lang="nb-NO" sz="4400" dirty="0"/>
              <a:t>Lær deg </a:t>
            </a:r>
            <a:r>
              <a:rPr lang="nb-NO" sz="4400" dirty="0" smtClean="0"/>
              <a:t>tidsplanlegging</a:t>
            </a:r>
          </a:p>
          <a:p>
            <a:r>
              <a:rPr lang="nb-NO" sz="4400" dirty="0" smtClean="0"/>
              <a:t>Fjern distraksjoner</a:t>
            </a:r>
            <a:endParaRPr lang="nb-NO" sz="4400" dirty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1392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Maksimene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pPr lvl="0"/>
            <a:r>
              <a:rPr kumimoji="1" lang="nb-NO" sz="3600" b="1" i="1" dirty="0" smtClean="0">
                <a:effectLst/>
                <a:latin typeface="+mj-lt"/>
                <a:ea typeface="+mj-ea"/>
                <a:cs typeface="+mj-cs"/>
              </a:rPr>
              <a:t>‘F</a:t>
            </a: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ørst i tid, best i rett’ 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28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‘Prior </a:t>
            </a:r>
            <a:r>
              <a:rPr kumimoji="1" lang="nb-NO" sz="2800" b="1" i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tempore</a:t>
            </a:r>
            <a:r>
              <a:rPr kumimoji="1" lang="nb-NO" sz="28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kumimoji="1" lang="nb-NO" sz="28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nb-NO" sz="2800" b="1" i="1" baseline="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potior</a:t>
            </a:r>
            <a:r>
              <a:rPr kumimoji="1" lang="nb-NO" sz="28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jure’</a:t>
            </a:r>
            <a:endParaRPr kumimoji="1" lang="nb-NO" sz="28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‘Ingen kan overføre større rett enn hen har selv’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28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</a:t>
            </a:r>
            <a:r>
              <a:rPr lang="nb-NO" sz="2800" b="1" dirty="0" smtClean="0"/>
              <a:t>Nemo </a:t>
            </a:r>
            <a:r>
              <a:rPr lang="nb-NO" sz="2800" b="1" dirty="0" err="1" smtClean="0"/>
              <a:t>plus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iuris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transferre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potest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quam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ipse</a:t>
            </a:r>
            <a:r>
              <a:rPr lang="nb-NO" sz="2800" b="1" dirty="0" smtClean="0"/>
              <a:t> </a:t>
            </a:r>
            <a:r>
              <a:rPr lang="nb-NO" sz="2800" b="1" dirty="0" err="1" smtClean="0"/>
              <a:t>habet</a:t>
            </a:r>
            <a:r>
              <a:rPr lang="nb-NO" sz="2800" b="1" dirty="0" smtClean="0"/>
              <a:t>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‘Kreditorene får ikke større rett enn debitor’</a:t>
            </a:r>
            <a:endParaRPr kumimoji="1" lang="nb-NO" sz="36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Det går om unntak fra disse maksimene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6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Løsningsmodeller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210050"/>
          </a:xfrm>
        </p:spPr>
        <p:txBody>
          <a:bodyPr/>
          <a:lstStyle/>
          <a:p>
            <a:r>
              <a:rPr lang="nb-NO" dirty="0" smtClean="0"/>
              <a:t>Rett i ting og til ting</a:t>
            </a:r>
          </a:p>
          <a:p>
            <a:r>
              <a:rPr lang="nb-NO" dirty="0" smtClean="0"/>
              <a:t>Eiendomsrett</a:t>
            </a:r>
          </a:p>
          <a:p>
            <a:pPr lvl="1"/>
            <a:r>
              <a:rPr lang="nb-NO" dirty="0" smtClean="0"/>
              <a:t>Gjelder for og mot alle</a:t>
            </a:r>
          </a:p>
          <a:p>
            <a:pPr lvl="1"/>
            <a:r>
              <a:rPr lang="nb-NO" dirty="0" smtClean="0"/>
              <a:t>Ingen særstilling (men negativt avgrenset)</a:t>
            </a:r>
          </a:p>
          <a:p>
            <a:pPr lvl="1"/>
            <a:r>
              <a:rPr lang="nb-NO" dirty="0" smtClean="0"/>
              <a:t>Forskjellige eierfunksjoner</a:t>
            </a:r>
          </a:p>
          <a:p>
            <a:r>
              <a:rPr lang="nb-NO" dirty="0" smtClean="0"/>
              <a:t>Rettsvern og ekstinksjon</a:t>
            </a:r>
          </a:p>
          <a:p>
            <a:pPr lvl="1"/>
            <a:r>
              <a:rPr lang="nb-NO" dirty="0" smtClean="0"/>
              <a:t>Prioritet</a:t>
            </a:r>
          </a:p>
          <a:p>
            <a:pPr lvl="1"/>
            <a:r>
              <a:rPr lang="nb-NO" dirty="0" smtClean="0"/>
              <a:t>Vindikasjon. Separatistrett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54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effectLst/>
              </a:rPr>
              <a:t>Ting og ikke-ting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ting</a:t>
            </a:r>
          </a:p>
          <a:p>
            <a:r>
              <a:rPr lang="nb-NO" dirty="0" smtClean="0"/>
              <a:t>Fordringer</a:t>
            </a:r>
          </a:p>
          <a:p>
            <a:r>
              <a:rPr lang="nb-NO" dirty="0" smtClean="0"/>
              <a:t>Immaterialrettigheter </a:t>
            </a:r>
            <a:br>
              <a:rPr lang="nb-NO" dirty="0" smtClean="0"/>
            </a:br>
            <a:r>
              <a:rPr lang="nb-NO" dirty="0" smtClean="0"/>
              <a:t>(«</a:t>
            </a:r>
            <a:r>
              <a:rPr lang="nb-NO" dirty="0" err="1" smtClean="0"/>
              <a:t>intellectual</a:t>
            </a:r>
            <a:r>
              <a:rPr lang="nb-NO" dirty="0" smtClean="0"/>
              <a:t> </a:t>
            </a:r>
            <a:r>
              <a:rPr lang="nb-NO" dirty="0" err="1" smtClean="0"/>
              <a:t>property</a:t>
            </a:r>
            <a:r>
              <a:rPr lang="nb-NO" dirty="0" smtClean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41960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4948" y="332656"/>
            <a:ext cx="4419479" cy="1086964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4400" b="1" i="1" noProof="1" smtClean="0">
                <a:latin typeface="Comic Sans MS" pitchFamily="66" charset="0"/>
              </a:rPr>
              <a:t>HASB-modellen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962150"/>
            <a:ext cx="661035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4446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484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6096000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81855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 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FargemalERno</Template>
  <TotalTime>3279</TotalTime>
  <Words>907</Words>
  <Application>Microsoft Office PowerPoint</Application>
  <PresentationFormat>On-screen Show (4:3)</PresentationFormat>
  <Paragraphs>325</Paragraphs>
  <Slides>40</Slides>
  <Notes>24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SimSun</vt:lpstr>
      <vt:lpstr>Arial</vt:lpstr>
      <vt:lpstr>Comic Sans MS</vt:lpstr>
      <vt:lpstr>Symbol</vt:lpstr>
      <vt:lpstr>Times</vt:lpstr>
      <vt:lpstr>Times New Roman</vt:lpstr>
      <vt:lpstr>Ny FargemalERno</vt:lpstr>
      <vt:lpstr>1_FargemalERno</vt:lpstr>
      <vt:lpstr>3_FargemalERno</vt:lpstr>
      <vt:lpstr>4_FargemalERno</vt:lpstr>
      <vt:lpstr>5_FargemalERno</vt:lpstr>
      <vt:lpstr>6_FargemalERno</vt:lpstr>
      <vt:lpstr>7_FargemalERno</vt:lpstr>
      <vt:lpstr>Dynamisk formuerett del I: Innledning Godtroerverv av fast eiendom </vt:lpstr>
      <vt:lpstr>Pensum og læringskrav</vt:lpstr>
      <vt:lpstr>Ressursside</vt:lpstr>
      <vt:lpstr>Kollokvier</vt:lpstr>
      <vt:lpstr>Maksimene</vt:lpstr>
      <vt:lpstr>Det går om unntak fra disse maksimene</vt:lpstr>
      <vt:lpstr>Løsningsmodeller</vt:lpstr>
      <vt:lpstr>Ting og ikke-ting</vt:lpstr>
      <vt:lpstr>HASB-modellen</vt:lpstr>
      <vt:lpstr>Hva om As far hadde solgt?</vt:lpstr>
      <vt:lpstr>Grunnreglene</vt:lpstr>
      <vt:lpstr>Formål med rettsvernsreglene</vt:lpstr>
      <vt:lpstr>Kreves det hjemmel for ekstinksjon?</vt:lpstr>
      <vt:lpstr>Posisjonene som er i konflikt</vt:lpstr>
      <vt:lpstr>Kontraktsrettigheter</vt:lpstr>
      <vt:lpstr>Erverv ved arv og gave</vt:lpstr>
      <vt:lpstr>Panteretter</vt:lpstr>
      <vt:lpstr>Kreditorbeslag: Utlegg </vt:lpstr>
      <vt:lpstr>Kreditorbeslag: Konkurs</vt:lpstr>
      <vt:lpstr>PowerPoint Presentation</vt:lpstr>
      <vt:lpstr>Tinglysing</vt:lpstr>
      <vt:lpstr>Forventningssikring - SB</vt:lpstr>
      <vt:lpstr>Troverdighet</vt:lpstr>
      <vt:lpstr>Negativ troverdighet</vt:lpstr>
      <vt:lpstr>Tingl § 21(1)</vt:lpstr>
      <vt:lpstr>HR-2017-33-A Forusstranda Bnr 308 &amp; 222</vt:lpstr>
      <vt:lpstr>Forventningssikring - HB</vt:lpstr>
      <vt:lpstr>Positiv troverdighet</vt:lpstr>
      <vt:lpstr>Responsgruppe</vt:lpstr>
      <vt:lpstr>Analogier fra tingl § 27</vt:lpstr>
      <vt:lpstr>PowerPoint Presentation</vt:lpstr>
      <vt:lpstr>God tro</vt:lpstr>
      <vt:lpstr>Skrivemakker</vt:lpstr>
      <vt:lpstr>Ulovfestet ekstinksjon</vt:lpstr>
      <vt:lpstr>Viktige momenter</vt:lpstr>
      <vt:lpstr>EMK P 1-1</vt:lpstr>
      <vt:lpstr>ECHR 2007 s. 365 Pye</vt:lpstr>
      <vt:lpstr>ECHR 2012 s. 974 Centro Europa</vt:lpstr>
      <vt:lpstr>Aktive tilbud</vt:lpstr>
      <vt:lpstr>Prokrastinering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221</cp:revision>
  <cp:lastPrinted>2017-02-14T07:13:43Z</cp:lastPrinted>
  <dcterms:created xsi:type="dcterms:W3CDTF">2016-01-15T04:44:18Z</dcterms:created>
  <dcterms:modified xsi:type="dcterms:W3CDTF">2023-02-24T14:09:19Z</dcterms:modified>
</cp:coreProperties>
</file>