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9" r:id="rId1"/>
  </p:sldMasterIdLst>
  <p:notesMasterIdLst>
    <p:notesMasterId r:id="rId40"/>
  </p:notesMasterIdLst>
  <p:handoutMasterIdLst>
    <p:handoutMasterId r:id="rId41"/>
  </p:handoutMasterIdLst>
  <p:sldIdLst>
    <p:sldId id="261" r:id="rId2"/>
    <p:sldId id="300" r:id="rId3"/>
    <p:sldId id="265" r:id="rId4"/>
    <p:sldId id="303" r:id="rId5"/>
    <p:sldId id="304" r:id="rId6"/>
    <p:sldId id="266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305" r:id="rId16"/>
    <p:sldId id="276" r:id="rId17"/>
    <p:sldId id="277" r:id="rId18"/>
    <p:sldId id="278" r:id="rId19"/>
    <p:sldId id="279" r:id="rId20"/>
    <p:sldId id="280" r:id="rId21"/>
    <p:sldId id="281" r:id="rId22"/>
    <p:sldId id="282" r:id="rId23"/>
    <p:sldId id="30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3" r:id="rId33"/>
    <p:sldId id="294" r:id="rId34"/>
    <p:sldId id="295" r:id="rId35"/>
    <p:sldId id="296" r:id="rId36"/>
    <p:sldId id="297" r:id="rId37"/>
    <p:sldId id="298" r:id="rId38"/>
    <p:sldId id="299" r:id="rId39"/>
  </p:sldIdLst>
  <p:sldSz cx="9144000" cy="6858000" type="screen4x3"/>
  <p:notesSz cx="6743700" cy="98933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accent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03" autoAdjust="0"/>
    <p:restoredTop sz="86371" autoAdjust="0"/>
  </p:normalViewPr>
  <p:slideViewPr>
    <p:cSldViewPr>
      <p:cViewPr varScale="1">
        <p:scale>
          <a:sx n="71" d="100"/>
          <a:sy n="71" d="100"/>
        </p:scale>
        <p:origin x="-92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41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fld id="{054EB359-7652-4B67-8E02-87758C7329C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21113" y="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4198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00113" y="742950"/>
            <a:ext cx="4946650" cy="3709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8525" y="4699000"/>
            <a:ext cx="4946650" cy="445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98000"/>
            <a:ext cx="292258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21113" y="9398000"/>
            <a:ext cx="2922587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4" tIns="45857" rIns="91714" bIns="45857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 i="0">
                <a:latin typeface="Times" pitchFamily="18" charset="0"/>
              </a:defRPr>
            </a:lvl1pPr>
          </a:lstStyle>
          <a:p>
            <a:pPr>
              <a:defRPr/>
            </a:pPr>
            <a:fld id="{360F7316-203D-45B6-B879-CB1DF6A8EED8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C5200E0-F172-46D3-978C-02255B4B131E}" type="slidenum">
              <a:rPr lang="nn-NO" smtClean="0"/>
              <a:pPr/>
              <a:t>12</a:t>
            </a:fld>
            <a:endParaRPr lang="nn-NO" smtClean="0"/>
          </a:p>
        </p:txBody>
      </p:sp>
      <p:sp>
        <p:nvSpPr>
          <p:cNvPr id="4301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4520992-93C8-4810-B421-1696DD13C93A}" type="slidenum">
              <a:rPr lang="nn-NO" smtClean="0"/>
              <a:pPr/>
              <a:t>32</a:t>
            </a:fld>
            <a:endParaRPr lang="nn-NO" smtClean="0"/>
          </a:p>
        </p:txBody>
      </p:sp>
      <p:sp>
        <p:nvSpPr>
          <p:cNvPr id="5222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5845B5-8A64-4EEB-A3FB-59F0CB1736F3}" type="slidenum">
              <a:rPr lang="nn-NO" smtClean="0"/>
              <a:pPr/>
              <a:t>33</a:t>
            </a:fld>
            <a:endParaRPr lang="nn-NO" smtClean="0"/>
          </a:p>
        </p:txBody>
      </p:sp>
      <p:sp>
        <p:nvSpPr>
          <p:cNvPr id="5325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AC125F2-8ABE-4903-9A4A-BB136EE28769}" type="slidenum">
              <a:rPr lang="nn-NO" smtClean="0"/>
              <a:pPr/>
              <a:t>36</a:t>
            </a:fld>
            <a:endParaRPr lang="nn-NO" smtClean="0"/>
          </a:p>
        </p:txBody>
      </p:sp>
      <p:sp>
        <p:nvSpPr>
          <p:cNvPr id="5427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EF20E5B-A8B7-4296-A8E9-72914E35CC06}" type="slidenum">
              <a:rPr lang="nn-NO" smtClean="0"/>
              <a:pPr/>
              <a:t>37</a:t>
            </a:fld>
            <a:endParaRPr lang="nn-NO" smtClean="0"/>
          </a:p>
        </p:txBody>
      </p:sp>
      <p:sp>
        <p:nvSpPr>
          <p:cNvPr id="5529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37CFF5C-E0B8-4291-BE72-BA5BD2F8A3CC}" type="slidenum">
              <a:rPr lang="nn-NO" smtClean="0"/>
              <a:pPr/>
              <a:t>38</a:t>
            </a:fld>
            <a:endParaRPr lang="nn-NO" smtClean="0"/>
          </a:p>
        </p:txBody>
      </p:sp>
      <p:sp>
        <p:nvSpPr>
          <p:cNvPr id="5632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C590E81-06BA-43ED-9BEC-073DB1E21AA5}" type="slidenum">
              <a:rPr lang="nn-NO" smtClean="0"/>
              <a:pPr/>
              <a:t>13</a:t>
            </a:fld>
            <a:endParaRPr lang="nn-NO" smtClean="0"/>
          </a:p>
        </p:txBody>
      </p:sp>
      <p:sp>
        <p:nvSpPr>
          <p:cNvPr id="4403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24491D9-4284-4E07-9CB5-AE2944F4CF70}" type="slidenum">
              <a:rPr lang="nn-NO" smtClean="0"/>
              <a:pPr/>
              <a:t>14</a:t>
            </a:fld>
            <a:endParaRPr lang="nn-NO" smtClean="0"/>
          </a:p>
        </p:txBody>
      </p:sp>
      <p:sp>
        <p:nvSpPr>
          <p:cNvPr id="4505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973C62-11C7-4AA2-9F8E-2B321B385132}" type="slidenum">
              <a:rPr lang="nn-NO" smtClean="0"/>
              <a:pPr/>
              <a:t>15</a:t>
            </a:fld>
            <a:endParaRPr lang="nn-NO" smtClean="0"/>
          </a:p>
        </p:txBody>
      </p:sp>
      <p:sp>
        <p:nvSpPr>
          <p:cNvPr id="4608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F3B49-848F-4BEE-988F-069FA02448B6}" type="slidenum">
              <a:rPr lang="nn-NO" smtClean="0"/>
              <a:pPr/>
              <a:t>16</a:t>
            </a:fld>
            <a:endParaRPr lang="nn-NO" smtClean="0"/>
          </a:p>
        </p:txBody>
      </p:sp>
      <p:sp>
        <p:nvSpPr>
          <p:cNvPr id="47107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D113E7-C870-4F08-80EC-C9DA88B01BE4}" type="slidenum">
              <a:rPr lang="nn-NO" smtClean="0"/>
              <a:pPr/>
              <a:t>25</a:t>
            </a:fld>
            <a:endParaRPr lang="nn-NO" smtClean="0"/>
          </a:p>
        </p:txBody>
      </p:sp>
      <p:sp>
        <p:nvSpPr>
          <p:cNvPr id="4813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2D048D-E8B6-4243-845F-D451CA4FE835}" type="slidenum">
              <a:rPr lang="nn-NO" smtClean="0"/>
              <a:pPr/>
              <a:t>29</a:t>
            </a:fld>
            <a:endParaRPr lang="nn-NO" smtClean="0"/>
          </a:p>
        </p:txBody>
      </p:sp>
      <p:sp>
        <p:nvSpPr>
          <p:cNvPr id="49155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CC0213-3B03-4B45-9C5D-B45668530515}" type="slidenum">
              <a:rPr lang="nn-NO" smtClean="0"/>
              <a:pPr/>
              <a:t>30</a:t>
            </a:fld>
            <a:endParaRPr lang="nn-NO" smtClean="0"/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028255F-FC67-41F9-A7C8-93BDC5FF714E}" type="slidenum">
              <a:rPr lang="nn-NO" smtClean="0"/>
              <a:pPr/>
              <a:t>31</a:t>
            </a:fld>
            <a:endParaRPr lang="nn-NO" smtClean="0"/>
          </a:p>
        </p:txBody>
      </p:sp>
      <p:sp>
        <p:nvSpPr>
          <p:cNvPr id="51203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058863" y="862013"/>
            <a:ext cx="4627562" cy="3470275"/>
          </a:xfrm>
          <a:ln w="12700" cap="flat">
            <a:solidFill>
              <a:schemeClr val="tx1"/>
            </a:solidFill>
          </a:ln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19150" y="4700588"/>
            <a:ext cx="5105400" cy="4164012"/>
          </a:xfrm>
          <a:noFill/>
          <a:ln/>
        </p:spPr>
        <p:txBody>
          <a:bodyPr lIns="90758" tIns="44583" rIns="90758" bIns="44583"/>
          <a:lstStyle/>
          <a:p>
            <a:endParaRPr lang="nb-NO" noProof="1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19200" y="2438400"/>
            <a:ext cx="7721600" cy="1143000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14600" y="3810000"/>
            <a:ext cx="6400800" cy="1771650"/>
          </a:xfrm>
        </p:spPr>
        <p:txBody>
          <a:bodyPr/>
          <a:lstStyle>
            <a:lvl1pPr marL="0" indent="0" algn="r">
              <a:buFontTx/>
              <a:buNone/>
              <a:defRPr>
                <a:solidFill>
                  <a:schemeClr val="folHlink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11200" y="6229350"/>
            <a:ext cx="19304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i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49600" y="6229350"/>
            <a:ext cx="2844800" cy="5143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i="0"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pPr>
              <a:defRPr/>
            </a:pPr>
            <a:fld id="{7087B2BD-DB86-4204-855A-1ABA004665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1DA1D-8BA3-470B-99F0-8D34435507D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7A462-0815-4637-B25E-455015DB8A2B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/>
          <a:p>
            <a:pPr lvl="0"/>
            <a:endParaRPr lang="nb-NO" noProof="0" smtClean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029E29-9F80-49BA-A88A-59A52FFF024F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6BAF2-DD8E-474A-8A42-74B32B6D05B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8E29E8-C1B0-4647-A05E-8AA99408922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32618C-6D0C-4C66-A345-EA8DF1F1DDAE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2100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F0B59F-BB22-48E2-96E1-E6421EFD1AC1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D5E925-0CC6-459D-9712-DAA56381858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DAF96-6A2C-4D59-978A-0F1AFA99D9F7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D0B94B-012C-4BE0-B11D-6825862BCB74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3BBF7C-6145-408C-98BA-2728E74ABF3C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AA3CC3-876C-4435-BC06-95F105BE02F9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534400" y="64008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i="0">
                <a:solidFill>
                  <a:schemeClr val="accent1"/>
                </a:solidFill>
                <a:latin typeface="Sand" charset="0"/>
              </a:defRPr>
            </a:lvl1pPr>
          </a:lstStyle>
          <a:p>
            <a:pPr>
              <a:defRPr/>
            </a:pPr>
            <a:fld id="{3877B10A-DCCF-4004-BF91-9355CB1DBD9A}" type="slidenum">
              <a:rPr lang="en-US"/>
              <a:pPr>
                <a:defRPr/>
              </a:pPr>
              <a:t>‹#›</a:t>
            </a:fld>
            <a:endParaRPr lang="en-US">
              <a:solidFill>
                <a:schemeClr val="bg2"/>
              </a:solidFill>
              <a:latin typeface="Arial" charset="0"/>
            </a:endParaRPr>
          </a:p>
        </p:txBody>
      </p:sp>
      <p:pic>
        <p:nvPicPr>
          <p:cNvPr id="2053" name="Picture 5" descr="paint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3716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 descr="paint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6248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1" name="AutoShape 7">
            <a:hlinkClick r:id="" action="ppaction://hlinkshowjump?jump=lastslideviewed" highlightClick="1"/>
          </p:cNvPr>
          <p:cNvSpPr>
            <a:spLocks noChangeArrowheads="1"/>
          </p:cNvSpPr>
          <p:nvPr/>
        </p:nvSpPr>
        <p:spPr bwMode="auto">
          <a:xfrm>
            <a:off x="0" y="6172200"/>
            <a:ext cx="9144000" cy="685800"/>
          </a:xfrm>
          <a:prstGeom prst="actionButtonReturn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accent1"/>
          </a:solidFill>
          <a:latin typeface="Sand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9.xml"/><Relationship Id="rId2" Type="http://schemas.openxmlformats.org/officeDocument/2006/relationships/slide" Target="slide18.xml"/><Relationship Id="rId1" Type="http://schemas.openxmlformats.org/officeDocument/2006/relationships/slideLayout" Target="../slideLayouts/slideLayout2.xml"/><Relationship Id="rId4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slide" Target="slide3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AB08381-E355-4B8F-8382-E92697F3E05E}" type="slidenum">
              <a:rPr lang="en-US" smtClean="0"/>
              <a:pPr/>
              <a:t>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600" b="1" i="1" smtClean="0">
                <a:latin typeface="Comic Sans MS" pitchFamily="66" charset="0"/>
              </a:rPr>
              <a:t>Privatrettslig metode</a:t>
            </a:r>
            <a:endParaRPr lang="nn-NO" b="1" i="1" smtClean="0">
              <a:latin typeface="Comic Sans MS" pitchFamily="66" charset="0"/>
            </a:endParaRPr>
          </a:p>
        </p:txBody>
      </p:sp>
      <p:sp>
        <p:nvSpPr>
          <p:cNvPr id="10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981200"/>
            <a:ext cx="4360863" cy="4210050"/>
          </a:xfrm>
        </p:spPr>
        <p:txBody>
          <a:bodyPr/>
          <a:lstStyle/>
          <a:p>
            <a:endParaRPr lang="nn-NO" sz="28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Professor Erik Røsæg</a:t>
            </a: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Nordisk institutt for sjørett (St. Olavsgt. 23, rom 403)</a:t>
            </a:r>
          </a:p>
          <a:p>
            <a:pPr>
              <a:buFontTx/>
              <a:buChar char="o"/>
            </a:pPr>
            <a:r>
              <a:rPr lang="nn-NO" sz="2400" b="1" i="1" smtClean="0">
                <a:latin typeface="Comic Sans MS" pitchFamily="66" charset="0"/>
              </a:rPr>
              <a:t>erik.rosag@jus.uio.no</a:t>
            </a:r>
            <a:endParaRPr lang="nn-NO" sz="28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2285 9752</a:t>
            </a:r>
          </a:p>
          <a:p>
            <a:pPr>
              <a:buFontTx/>
              <a:buChar char="o"/>
            </a:pPr>
            <a:r>
              <a:rPr lang="nn-NO" sz="2800" b="1" i="1" smtClean="0">
                <a:latin typeface="Comic Sans MS" pitchFamily="66" charset="0"/>
              </a:rPr>
              <a:t>folk.uio.no/erikro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>
            <p:ph type="clipArt" sz="half" idx="2"/>
          </p:nvPr>
        </p:nvGraphicFramePr>
        <p:xfrm>
          <a:off x="4994275" y="2749550"/>
          <a:ext cx="4019550" cy="3821113"/>
        </p:xfrm>
        <a:graphic>
          <a:graphicData uri="http://schemas.openxmlformats.org/presentationml/2006/ole">
            <p:oleObj spid="_x0000_s1026" r:id="rId3" imgW="0" imgH="0" progId="MS_ClipArt_Gallery">
              <p:embed/>
            </p:oleObj>
          </a:graphicData>
        </a:graphic>
      </p:graphicFrame>
      <p:graphicFrame>
        <p:nvGraphicFramePr>
          <p:cNvPr id="1027" name="Object 5"/>
          <p:cNvGraphicFramePr>
            <a:graphicFrameLocks noChangeAspect="1"/>
          </p:cNvGraphicFramePr>
          <p:nvPr/>
        </p:nvGraphicFramePr>
        <p:xfrm>
          <a:off x="4500563" y="1828800"/>
          <a:ext cx="5010150" cy="5029200"/>
        </p:xfrm>
        <a:graphic>
          <a:graphicData uri="http://schemas.openxmlformats.org/presentationml/2006/ole">
            <p:oleObj spid="_x0000_s1027" name="Picture" r:id="rId4" imgW="1718653" imgH="1723543" progId="PictureIt!.Picture">
              <p:embed/>
            </p:oleObj>
          </a:graphicData>
        </a:graphic>
      </p:graphicFrame>
      <p:pic>
        <p:nvPicPr>
          <p:cNvPr id="1031" name="Picture 6" descr="paint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62000" y="62484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46A5AB9-E788-4C27-AA80-1170437C15D8}" type="slidenum">
              <a:rPr lang="en-US" smtClean="0"/>
              <a:pPr/>
              <a:t>10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Reelle hensyn, etc.</a:t>
            </a:r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Reelle hensyn ved regelanvendelse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Reelle hensyn som grunnlag for å etablere en regel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Reelle hensyn kamuflert som “realiteten” i saken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76C0377-D8CF-4283-9673-76B20BE5F42C}" type="slidenum">
              <a:rPr lang="en-US" smtClean="0"/>
              <a:pPr/>
              <a:t>11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2400" b="1" i="1" noProof="1" smtClean="0">
                <a:latin typeface="Comic Sans MS" pitchFamily="66" charset="0"/>
              </a:rPr>
              <a:t>Reelle hensyn ved regelanvendelse: Regelen om at kontrakter (bare) gjelder mellom partene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Det selvsagte utgangspunktet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Fravik i transportforhold, </a:t>
            </a:r>
            <a:r>
              <a:rPr lang="nb-NO" b="1" i="1" smtClean="0">
                <a:latin typeface="Comic Sans MS" pitchFamily="66" charset="0"/>
              </a:rPr>
              <a:t/>
            </a:r>
            <a:br>
              <a:rPr lang="nb-NO" b="1" i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Rt 1995 486 Nordland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Fravik i entrepriseforhold, </a:t>
            </a:r>
            <a:r>
              <a:rPr lang="nb-NO" b="1" i="1" smtClean="0">
                <a:latin typeface="Comic Sans MS" pitchFamily="66" charset="0"/>
              </a:rPr>
              <a:t/>
            </a:r>
            <a:br>
              <a:rPr lang="nb-NO" b="1" i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Rt 1998 656 </a:t>
            </a:r>
            <a:r>
              <a:rPr lang="nb-NO" b="1" i="1" smtClean="0">
                <a:latin typeface="Comic Sans MS" pitchFamily="66" charset="0"/>
              </a:rPr>
              <a:t>Veidekke</a:t>
            </a:r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3F06259-5E72-4D24-8466-A78F7C5D8286}" type="slidenum">
              <a:rPr lang="en-US" smtClean="0"/>
              <a:pPr/>
              <a:t>12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655638" y="255588"/>
            <a:ext cx="7940675" cy="10763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600" b="1" i="1" noProof="1" smtClean="0">
                <a:latin typeface="Comic Sans MS" pitchFamily="66" charset="0"/>
              </a:rPr>
              <a:t>Reelle hensyn ved regelanvendelse:</a:t>
            </a:r>
            <a:br>
              <a:rPr lang="nb-NO" sz="3600" b="1" i="1" noProof="1" smtClean="0">
                <a:latin typeface="Comic Sans MS" pitchFamily="66" charset="0"/>
              </a:rPr>
            </a:br>
            <a:r>
              <a:rPr lang="nb-NO" sz="3600" b="1" i="1" noProof="1" smtClean="0">
                <a:latin typeface="Comic Sans MS" pitchFamily="66" charset="0"/>
              </a:rPr>
              <a:t>Nordland-dommen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endParaRPr lang="nb-NO" sz="28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sz="2800" b="1" i="1" smtClean="0">
                <a:latin typeface="Comic Sans MS" pitchFamily="66" charset="0"/>
              </a:rPr>
              <a:t>Transportør – transportkunde – vareeier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sz="28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b-NO" sz="28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smtClean="0">
                <a:latin typeface="Comic Sans MS" pitchFamily="66" charset="0"/>
              </a:rPr>
              <a:t>Transportøren er transportør også overfor vareeieren?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smtClean="0">
                <a:latin typeface="Comic Sans MS" pitchFamily="66" charset="0"/>
              </a:rPr>
              <a:t>Tredjemannsløfte transportør – vareeier?</a:t>
            </a:r>
            <a:endParaRPr lang="nb-NO" sz="2800" b="1" i="1" noProof="1" smtClean="0">
              <a:latin typeface="Comic Sans MS" pitchFamily="66" charset="0"/>
            </a:endParaRPr>
          </a:p>
        </p:txBody>
      </p:sp>
      <p:grpSp>
        <p:nvGrpSpPr>
          <p:cNvPr id="14341" name="Group 11"/>
          <p:cNvGrpSpPr>
            <a:grpSpLocks/>
          </p:cNvGrpSpPr>
          <p:nvPr/>
        </p:nvGrpSpPr>
        <p:grpSpPr bwMode="auto">
          <a:xfrm>
            <a:off x="1979613" y="2924175"/>
            <a:ext cx="4679950" cy="288925"/>
            <a:chOff x="1247" y="1842"/>
            <a:chExt cx="2948" cy="182"/>
          </a:xfrm>
        </p:grpSpPr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1247" y="2024"/>
              <a:ext cx="294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 flipV="1">
              <a:off x="4195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 flipV="1">
              <a:off x="1247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DC2701C-BFC2-4AC1-8C30-69A68AC38D29}" type="slidenum">
              <a:rPr lang="en-US" smtClean="0"/>
              <a:pPr/>
              <a:t>13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1571625" y="30163"/>
            <a:ext cx="6208713" cy="12414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latin typeface="Comic Sans MS" pitchFamily="66" charset="0"/>
              </a:rPr>
              <a:t>Reelle hensyn ved regelanvendelse: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smtClean="0">
                <a:latin typeface="Comic Sans MS" pitchFamily="66" charset="0"/>
              </a:rPr>
              <a:t>Veidekke-</a:t>
            </a:r>
            <a:r>
              <a:rPr lang="nb-NO" sz="2800" b="1" i="1" noProof="1" smtClean="0">
                <a:latin typeface="Comic Sans MS" pitchFamily="66" charset="0"/>
              </a:rPr>
              <a:t>dommen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– generelt om direktekrav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buFontTx/>
              <a:buNone/>
            </a:pPr>
            <a:r>
              <a:rPr lang="nb-NO" b="1" i="1" smtClean="0">
                <a:latin typeface="Comic Sans MS" pitchFamily="66" charset="0"/>
              </a:rPr>
              <a:t>	Veidekke - Moelven – borettslaget</a:t>
            </a:r>
          </a:p>
          <a:p>
            <a:endParaRPr lang="nb-NO" sz="36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endParaRPr lang="nb-NO" sz="3600" b="1" i="1" smtClean="0">
              <a:latin typeface="Comic Sans MS" pitchFamily="66" charset="0"/>
            </a:endParaRPr>
          </a:p>
          <a:p>
            <a:pPr>
              <a:buFontTx/>
              <a:buChar char="o"/>
            </a:pPr>
            <a:r>
              <a:rPr lang="nb-NO" sz="3600" b="1" i="1" smtClean="0">
                <a:latin typeface="Comic Sans MS" pitchFamily="66" charset="0"/>
              </a:rPr>
              <a:t>Høyesterettspraksis (nei)</a:t>
            </a:r>
          </a:p>
          <a:p>
            <a:pPr>
              <a:buFontTx/>
              <a:buChar char="o"/>
            </a:pPr>
            <a:r>
              <a:rPr lang="nb-NO" sz="3600" b="1" i="1" smtClean="0">
                <a:latin typeface="Comic Sans MS" pitchFamily="66" charset="0"/>
              </a:rPr>
              <a:t>Praktisk betydning (ja)</a:t>
            </a:r>
          </a:p>
          <a:p>
            <a:pPr>
              <a:buFontTx/>
              <a:buChar char="o"/>
            </a:pPr>
            <a:r>
              <a:rPr lang="nb-NO" sz="3600" b="1" i="1" smtClean="0">
                <a:latin typeface="Comic Sans MS" pitchFamily="66" charset="0"/>
              </a:rPr>
              <a:t>Bransjeoppfatning (nei)</a:t>
            </a:r>
          </a:p>
        </p:txBody>
      </p:sp>
      <p:grpSp>
        <p:nvGrpSpPr>
          <p:cNvPr id="15365" name="Group 4"/>
          <p:cNvGrpSpPr>
            <a:grpSpLocks/>
          </p:cNvGrpSpPr>
          <p:nvPr/>
        </p:nvGrpSpPr>
        <p:grpSpPr bwMode="auto">
          <a:xfrm>
            <a:off x="1908175" y="2565400"/>
            <a:ext cx="4679950" cy="288925"/>
            <a:chOff x="1247" y="1842"/>
            <a:chExt cx="2948" cy="182"/>
          </a:xfrm>
        </p:grpSpPr>
        <p:sp>
          <p:nvSpPr>
            <p:cNvPr id="15366" name="Line 5"/>
            <p:cNvSpPr>
              <a:spLocks noChangeShapeType="1"/>
            </p:cNvSpPr>
            <p:nvPr/>
          </p:nvSpPr>
          <p:spPr bwMode="auto">
            <a:xfrm>
              <a:off x="1247" y="2024"/>
              <a:ext cx="294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367" name="Line 6"/>
            <p:cNvSpPr>
              <a:spLocks noChangeShapeType="1"/>
            </p:cNvSpPr>
            <p:nvPr/>
          </p:nvSpPr>
          <p:spPr bwMode="auto">
            <a:xfrm flipV="1">
              <a:off x="4195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5368" name="Line 7"/>
            <p:cNvSpPr>
              <a:spLocks noChangeShapeType="1"/>
            </p:cNvSpPr>
            <p:nvPr/>
          </p:nvSpPr>
          <p:spPr bwMode="auto">
            <a:xfrm flipV="1">
              <a:off x="1247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CF6D862-6AF7-4648-B035-38E097962082}" type="slidenum">
              <a:rPr lang="en-US" smtClean="0"/>
              <a:pPr/>
              <a:t>14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50" y="2057400"/>
            <a:ext cx="9004300" cy="43434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endParaRPr lang="nb-NO" sz="28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"Moelven synes å ha vært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innforstått</a:t>
            </a:r>
            <a:r>
              <a:rPr lang="nb-NO" sz="2800" b="1" i="1" noProof="1" smtClean="0">
                <a:latin typeface="Comic Sans MS" pitchFamily="66" charset="0"/>
              </a:rPr>
              <a:t> med …"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"Moelven og Veidekke hadde erfaringer med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samarbeide</a:t>
            </a:r>
            <a:r>
              <a:rPr lang="nb-NO" sz="2800" b="1" i="1" noProof="1" smtClean="0">
                <a:latin typeface="Comic Sans MS" pitchFamily="66" charset="0"/>
              </a:rPr>
              <a:t> …"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"i praksis etablert en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direkte kontakt</a:t>
            </a:r>
            <a:r>
              <a:rPr lang="nb-NO" sz="2800" b="1" i="1" noProof="1" smtClean="0">
                <a:latin typeface="Comic Sans MS" pitchFamily="66" charset="0"/>
              </a:rPr>
              <a:t> …"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"vanskelig å se at underentreprenøren ved dette kan komme i noen </a:t>
            </a:r>
            <a:r>
              <a:rPr lang="nb-NO" sz="2800" b="1" i="1" noProof="1" smtClean="0">
                <a:solidFill>
                  <a:schemeClr val="accent1"/>
                </a:solidFill>
                <a:latin typeface="Comic Sans MS" pitchFamily="66" charset="0"/>
              </a:rPr>
              <a:t>dårligere stilling</a:t>
            </a:r>
            <a:r>
              <a:rPr lang="nb-NO" sz="2800" b="1" i="1" noProof="1" smtClean="0">
                <a:latin typeface="Comic Sans MS" pitchFamily="66" charset="0"/>
              </a:rPr>
              <a:t> …" </a:t>
            </a:r>
          </a:p>
        </p:txBody>
      </p:sp>
      <p:sp useBgFill="1"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>
          <a:xfrm>
            <a:off x="873125" y="258763"/>
            <a:ext cx="7508875" cy="12414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latin typeface="Comic Sans MS" pitchFamily="66" charset="0"/>
              </a:rPr>
              <a:t>Reelle hensyn ved regelanvendelse: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smtClean="0">
                <a:latin typeface="Comic Sans MS" pitchFamily="66" charset="0"/>
              </a:rPr>
              <a:t>Veidekke-</a:t>
            </a:r>
            <a:r>
              <a:rPr lang="nb-NO" sz="2800" b="1" i="1" noProof="1" smtClean="0">
                <a:latin typeface="Comic Sans MS" pitchFamily="66" charset="0"/>
              </a:rPr>
              <a:t>dommen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– konkret om “subrogasjon” i denne saken:</a:t>
            </a:r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C88C6D7-08F2-4E0C-A544-AF14FA24A89B}" type="slidenum">
              <a:rPr lang="en-US" smtClean="0"/>
              <a:pPr/>
              <a:t>15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9700" y="1785938"/>
            <a:ext cx="9004300" cy="43434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Hagstrøms forsiktige linje?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Relativitetsgrunnsetningen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Behov for å velge sine parter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Hvor stort et krav?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Følg tingen?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4000" b="1" i="1" noProof="1" smtClean="0">
                <a:latin typeface="Comic Sans MS" pitchFamily="66" charset="0"/>
              </a:rPr>
              <a:t>Hva er galt med en konkret avveining?</a:t>
            </a:r>
          </a:p>
          <a:p>
            <a:pPr>
              <a:lnSpc>
                <a:spcPct val="90000"/>
              </a:lnSpc>
              <a:buFontTx/>
              <a:buChar char="o"/>
            </a:pPr>
            <a:endParaRPr lang="nb-NO" sz="4000" b="1" i="1" noProof="1" smtClean="0">
              <a:latin typeface="Comic Sans MS" pitchFamily="66" charset="0"/>
            </a:endParaRPr>
          </a:p>
        </p:txBody>
      </p:sp>
      <p:sp useBgFill="1"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>
          <a:xfrm>
            <a:off x="1022350" y="280988"/>
            <a:ext cx="7210425" cy="119697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b="1" i="1" noProof="1" smtClean="0">
                <a:latin typeface="Comic Sans MS" pitchFamily="66" charset="0"/>
              </a:rPr>
              <a:t>Direktekrav – 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noen metodiske refleksjoner</a:t>
            </a:r>
            <a:endParaRPr lang="nb-NO" sz="5400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7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7819CB7-1E1B-46A4-AEE3-A3148BB26498}" type="slidenum">
              <a:rPr lang="en-US" smtClean="0"/>
              <a:pPr/>
              <a:t>16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22275" y="30163"/>
            <a:ext cx="8358188" cy="1241425"/>
          </a:xfrm>
        </p:spPr>
        <p:txBody>
          <a:bodyPr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latin typeface="Comic Sans MS" pitchFamily="66" charset="0"/>
              </a:rPr>
              <a:t>Reelle hensyn som grunnlag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for å etablere en regel: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Løsørekjøpers rettsvern i selgers konkurs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3933825"/>
            <a:ext cx="7342188" cy="2097088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Kudommen (Rt 1910 231)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Jernskrapdommen</a:t>
            </a:r>
            <a:r>
              <a:rPr lang="nb-NO" b="1" i="1" smtClean="0">
                <a:latin typeface="Comic Sans MS" pitchFamily="66" charset="0"/>
              </a:rPr>
              <a:t> </a:t>
            </a:r>
            <a:r>
              <a:rPr lang="nb-NO" b="1" i="1" noProof="1" smtClean="0">
                <a:latin typeface="Comic Sans MS" pitchFamily="66" charset="0"/>
              </a:rPr>
              <a:t>(Rt 1912 263)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Interessesynspunktet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 lege ferenda  =&gt; de lege lata</a:t>
            </a:r>
          </a:p>
        </p:txBody>
      </p:sp>
      <p:sp>
        <p:nvSpPr>
          <p:cNvPr id="18437" name="Rectangle 4"/>
          <p:cNvSpPr>
            <a:spLocks noChangeArrowheads="1"/>
          </p:cNvSpPr>
          <p:nvPr/>
        </p:nvSpPr>
        <p:spPr bwMode="auto">
          <a:xfrm>
            <a:off x="8069263" y="3067050"/>
            <a:ext cx="18415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nb-NO" i="0" noProof="1">
              <a:solidFill>
                <a:schemeClr val="accent1"/>
              </a:solidFill>
              <a:latin typeface="Sand" charset="0"/>
            </a:endParaRPr>
          </a:p>
        </p:txBody>
      </p:sp>
      <p:grpSp>
        <p:nvGrpSpPr>
          <p:cNvPr id="18438" name="Group 11"/>
          <p:cNvGrpSpPr>
            <a:grpSpLocks/>
          </p:cNvGrpSpPr>
          <p:nvPr/>
        </p:nvGrpSpPr>
        <p:grpSpPr bwMode="auto">
          <a:xfrm>
            <a:off x="900113" y="2205038"/>
            <a:ext cx="6192837" cy="1176337"/>
            <a:chOff x="567" y="1389"/>
            <a:chExt cx="3901" cy="741"/>
          </a:xfrm>
        </p:grpSpPr>
        <p:sp>
          <p:nvSpPr>
            <p:cNvPr id="18439" name="Oval 5"/>
            <p:cNvSpPr>
              <a:spLocks noChangeArrowheads="1"/>
            </p:cNvSpPr>
            <p:nvPr/>
          </p:nvSpPr>
          <p:spPr bwMode="auto">
            <a:xfrm>
              <a:off x="3198" y="1389"/>
              <a:ext cx="1270" cy="59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8440" name="Oval 6"/>
            <p:cNvSpPr>
              <a:spLocks noChangeArrowheads="1"/>
            </p:cNvSpPr>
            <p:nvPr/>
          </p:nvSpPr>
          <p:spPr bwMode="auto">
            <a:xfrm>
              <a:off x="703" y="1389"/>
              <a:ext cx="1270" cy="590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18441" name="Line 7"/>
            <p:cNvSpPr>
              <a:spLocks noChangeShapeType="1"/>
            </p:cNvSpPr>
            <p:nvPr/>
          </p:nvSpPr>
          <p:spPr bwMode="auto">
            <a:xfrm>
              <a:off x="2041" y="1661"/>
              <a:ext cx="1088" cy="0"/>
            </a:xfrm>
            <a:prstGeom prst="line">
              <a:avLst/>
            </a:prstGeom>
            <a:noFill/>
            <a:ln w="38100">
              <a:solidFill>
                <a:schemeClr val="folHlink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18442" name="Rectangle 8"/>
            <p:cNvSpPr>
              <a:spLocks noChangeArrowheads="1"/>
            </p:cNvSpPr>
            <p:nvPr/>
          </p:nvSpPr>
          <p:spPr bwMode="auto">
            <a:xfrm>
              <a:off x="1701" y="1525"/>
              <a:ext cx="273" cy="22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nb-NO"/>
            </a:p>
          </p:txBody>
        </p:sp>
        <p:sp>
          <p:nvSpPr>
            <p:cNvPr id="44041" name="Rectangle 9"/>
            <p:cNvSpPr>
              <a:spLocks noChangeArrowheads="1"/>
            </p:cNvSpPr>
            <p:nvPr/>
          </p:nvSpPr>
          <p:spPr bwMode="auto">
            <a:xfrm>
              <a:off x="2336" y="1616"/>
              <a:ext cx="511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kumimoji="1" lang="nb-NO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Salg</a:t>
              </a:r>
              <a:endParaRPr kumimoji="1" lang="en-US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567" y="1842"/>
              <a:ext cx="907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kumimoji="1" lang="nb-NO" b="1">
                  <a:effectLst>
                    <a:outerShdw blurRad="38100" dist="38100" dir="2700000" algn="tl">
                      <a:srgbClr val="C0C0C0"/>
                    </a:outerShdw>
                  </a:effectLst>
                </a:rPr>
                <a:t>konkurs!</a:t>
              </a:r>
              <a:endParaRPr kumimoji="1" lang="en-US" b="1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AA22AF3-6AC9-4435-AA80-97793251E1AE}" type="slidenum">
              <a:rPr lang="en-US" smtClean="0"/>
              <a:pPr/>
              <a:t>17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3200" b="1" i="1" noProof="1" smtClean="0">
                <a:latin typeface="Comic Sans MS" pitchFamily="66" charset="0"/>
              </a:rPr>
              <a:t>Reelle hensyn som realiteten i saken: Eksempler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Aksjeselskap som fiksjon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Den økonomiske virkningen avgjørende?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smtClean="0">
                <a:latin typeface="Comic Sans MS" pitchFamily="66" charset="0"/>
              </a:rPr>
              <a:t>”i realiteten”</a:t>
            </a:r>
            <a:endParaRPr lang="nb-NO" b="1" i="1" noProof="1" smtClean="0">
              <a:latin typeface="Comic Sans MS" pitchFamily="66" charset="0"/>
            </a:endParaRP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Den virkelige eier</a:t>
            </a:r>
          </a:p>
        </p:txBody>
      </p:sp>
      <p:sp>
        <p:nvSpPr>
          <p:cNvPr id="1946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381000" y="2590800"/>
            <a:ext cx="1119188" cy="104298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9462" name="AutoShape 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09600" y="3886200"/>
            <a:ext cx="685800" cy="6096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19463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457200" y="4495800"/>
            <a:ext cx="1042988" cy="1042988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DE18627-4C77-4D41-8632-DA319CD1D187}" type="slidenum">
              <a:rPr lang="en-US" smtClean="0"/>
              <a:pPr/>
              <a:t>18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228600"/>
            <a:ext cx="8932862" cy="106362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3200" b="1" i="1" smtClean="0">
                <a:latin typeface="Comic Sans MS" pitchFamily="66" charset="0"/>
              </a:rPr>
              <a:t>Aksjeselskap som fiksjon:</a:t>
            </a:r>
            <a:br>
              <a:rPr lang="nb-NO" sz="3200" b="1" i="1" smtClean="0">
                <a:latin typeface="Comic Sans MS" pitchFamily="66" charset="0"/>
              </a:rPr>
            </a:br>
            <a:r>
              <a:rPr lang="nb-NO" sz="3200" b="1" i="1" smtClean="0">
                <a:latin typeface="Comic Sans MS" pitchFamily="66" charset="0"/>
              </a:rPr>
              <a:t> </a:t>
            </a:r>
            <a:r>
              <a:rPr lang="nb-NO" sz="3200" b="1" i="1" noProof="1" smtClean="0">
                <a:latin typeface="Comic Sans MS" pitchFamily="66" charset="0"/>
              </a:rPr>
              <a:t>Ansvarsgjennombrudd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773238"/>
            <a:ext cx="8178800" cy="4567237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</a:t>
            </a:r>
            <a:r>
              <a:rPr lang="nb-NO" b="1" i="1" smtClean="0">
                <a:latin typeface="Comic Sans MS" pitchFamily="66" charset="0"/>
              </a:rPr>
              <a:t>Aksjonær – aksjeselskap - skadelidt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nb-NO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Rt 1996 672 Kongeparken</a:t>
            </a:r>
            <a:r>
              <a:rPr lang="nb-NO" b="1" i="1" smtClean="0">
                <a:latin typeface="Comic Sans MS" pitchFamily="66" charset="0"/>
              </a:rPr>
              <a:t>:</a:t>
            </a:r>
            <a:endParaRPr lang="nb-NO" b="1" i="1" noProof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Fremtrer det som </a:t>
            </a:r>
            <a:r>
              <a:rPr lang="nb-NO" b="1" i="1" noProof="1" smtClean="0">
                <a:solidFill>
                  <a:schemeClr val="accent1"/>
                </a:solidFill>
                <a:latin typeface="Comic Sans MS" pitchFamily="66" charset="0"/>
              </a:rPr>
              <a:t>utilbørlig</a:t>
            </a:r>
            <a:r>
              <a:rPr lang="nb-NO" b="1" i="1" noProof="1" smtClean="0">
                <a:latin typeface="Comic Sans MS" pitchFamily="66" charset="0"/>
              </a:rPr>
              <a:t> …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har det vært en </a:t>
            </a:r>
            <a:r>
              <a:rPr lang="nb-NO" b="1" i="1" noProof="1" smtClean="0">
                <a:solidFill>
                  <a:schemeClr val="accent1"/>
                </a:solidFill>
                <a:latin typeface="Comic Sans MS" pitchFamily="66" charset="0"/>
              </a:rPr>
              <a:t>sammenblanding</a:t>
            </a:r>
            <a:r>
              <a:rPr lang="nb-NO" b="1" i="1" noProof="1" smtClean="0">
                <a:latin typeface="Comic Sans MS" pitchFamily="66" charset="0"/>
              </a:rPr>
              <a:t> …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 to sett argumenter må ses i sammenheng, og det må foretas en </a:t>
            </a:r>
            <a:r>
              <a:rPr lang="nb-NO" b="1" i="1" noProof="1" smtClean="0">
                <a:solidFill>
                  <a:schemeClr val="accent1"/>
                </a:solidFill>
                <a:latin typeface="Comic Sans MS" pitchFamily="66" charset="0"/>
              </a:rPr>
              <a:t>helhetsvurdering</a:t>
            </a:r>
            <a:r>
              <a:rPr lang="nb-NO" b="1" i="1" noProof="1" smtClean="0">
                <a:latin typeface="Comic Sans MS" pitchFamily="66" charset="0"/>
              </a:rPr>
              <a:t>.</a:t>
            </a:r>
          </a:p>
        </p:txBody>
      </p:sp>
      <p:sp>
        <p:nvSpPr>
          <p:cNvPr id="20485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2339975" y="2349500"/>
            <a:ext cx="4679950" cy="288925"/>
            <a:chOff x="1247" y="1842"/>
            <a:chExt cx="2948" cy="182"/>
          </a:xfrm>
        </p:grpSpPr>
        <p:sp>
          <p:nvSpPr>
            <p:cNvPr id="20488" name="Line 7"/>
            <p:cNvSpPr>
              <a:spLocks noChangeShapeType="1"/>
            </p:cNvSpPr>
            <p:nvPr/>
          </p:nvSpPr>
          <p:spPr bwMode="auto">
            <a:xfrm>
              <a:off x="1247" y="2024"/>
              <a:ext cx="2948" cy="0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0489" name="Line 8"/>
            <p:cNvSpPr>
              <a:spLocks noChangeShapeType="1"/>
            </p:cNvSpPr>
            <p:nvPr/>
          </p:nvSpPr>
          <p:spPr bwMode="auto">
            <a:xfrm flipV="1">
              <a:off x="4195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</p:spPr>
          <p:txBody>
            <a:bodyPr/>
            <a:lstStyle/>
            <a:p>
              <a:endParaRPr lang="nb-NO"/>
            </a:p>
          </p:txBody>
        </p:sp>
        <p:sp>
          <p:nvSpPr>
            <p:cNvPr id="20490" name="Line 9"/>
            <p:cNvSpPr>
              <a:spLocks noChangeShapeType="1"/>
            </p:cNvSpPr>
            <p:nvPr/>
          </p:nvSpPr>
          <p:spPr bwMode="auto">
            <a:xfrm flipV="1">
              <a:off x="1247" y="1842"/>
              <a:ext cx="0" cy="181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 type="stealth" w="lg" len="lg"/>
            </a:ln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20487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85800" y="6172200"/>
            <a:ext cx="82296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0013C6A-5D6E-4179-A636-1050DA763B53}" type="slidenum">
              <a:rPr lang="en-US" smtClean="0"/>
              <a:pPr/>
              <a:t>19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41313"/>
            <a:ext cx="7772400" cy="94297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2800" b="1" i="1" smtClean="0">
                <a:latin typeface="Comic Sans MS" pitchFamily="66" charset="0"/>
              </a:rPr>
              <a:t>Den økonomiske virkningen avgjørende?</a:t>
            </a:r>
            <a:r>
              <a:rPr lang="nb-NO" sz="2800" b="1" i="1" noProof="1" smtClean="0">
                <a:latin typeface="Comic Sans MS" pitchFamily="66" charset="0"/>
              </a:rPr>
              <a:t/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smtClean="0">
                <a:latin typeface="Comic Sans MS" pitchFamily="66" charset="0"/>
              </a:rPr>
              <a:t>Fremleie av bruksrett</a:t>
            </a:r>
            <a:endParaRPr lang="nb-NO" sz="2800" b="1" i="1" noProof="1" smtClean="0">
              <a:latin typeface="Comic Sans MS" pitchFamily="66" charset="0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060575"/>
            <a:ext cx="4013200" cy="4035425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endParaRPr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Bruksrett har (et visst) rettsvern uten tinglysning</a:t>
            </a:r>
            <a:br>
              <a:rPr lang="nb-NO" sz="2400" b="1" i="1" smtClean="0">
                <a:latin typeface="Comic Sans MS" pitchFamily="66" charset="0"/>
              </a:rPr>
            </a:br>
            <a:r>
              <a:rPr lang="nb-NO" sz="2400" b="1" i="1" smtClean="0">
                <a:latin typeface="Comic Sans MS" pitchFamily="66" charset="0"/>
              </a:rPr>
              <a:t>(tgl § 22 nr 3)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Det samme gjelder ikke </a:t>
            </a:r>
            <a:r>
              <a:rPr lang="nb-NO" sz="2400" b="1" i="1" u="sng" smtClean="0">
                <a:latin typeface="Comic Sans MS" pitchFamily="66" charset="0"/>
              </a:rPr>
              <a:t>fremleie</a:t>
            </a:r>
            <a:r>
              <a:rPr lang="nb-NO" sz="2400" b="1" i="1" smtClean="0">
                <a:latin typeface="Comic Sans MS" pitchFamily="66" charset="0"/>
              </a:rPr>
              <a:t> av bruksrett (</a:t>
            </a:r>
            <a:r>
              <a:rPr lang="nb-NO" sz="2400" b="1" i="1" noProof="1" smtClean="0">
                <a:latin typeface="Comic Sans MS" pitchFamily="66" charset="0"/>
              </a:rPr>
              <a:t>Andenæs: Konkurs 2. utg s. 174; 3. utg s. 252</a:t>
            </a:r>
            <a:r>
              <a:rPr lang="nb-NO" sz="2400" b="1" i="1" smtClean="0">
                <a:latin typeface="Comic Sans MS" pitchFamily="66" charset="0"/>
              </a:rPr>
              <a:t>)</a:t>
            </a:r>
            <a:endParaRPr lang="nb-NO" sz="2400" b="1" i="1" noProof="1" smtClean="0">
              <a:latin typeface="Comic Sans MS" pitchFamily="66" charset="0"/>
            </a:endParaRPr>
          </a:p>
        </p:txBody>
      </p:sp>
      <p:sp>
        <p:nvSpPr>
          <p:cNvPr id="21509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72200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pic>
        <p:nvPicPr>
          <p:cNvPr id="21510" name="Picture 5" descr="BD04862_[1]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706938" y="2282825"/>
            <a:ext cx="3843337" cy="3414713"/>
          </a:xfr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D655AF-2002-43BE-9179-8E6A6DBC77EE}" type="slidenum">
              <a:rPr lang="en-US" smtClean="0"/>
              <a:pPr/>
              <a:t>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3200" b="1" i="1" noProof="1" smtClean="0">
                <a:latin typeface="Comic Sans MS" pitchFamily="66" charset="0"/>
              </a:rPr>
              <a:t>Eksempel I: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Rt 1998 268 Dorian Grey</a:t>
            </a:r>
            <a:endParaRPr lang="nb-NO" sz="3600" b="1" i="1" noProof="1" smtClean="0">
              <a:latin typeface="Comic Sans MS" pitchFamily="66" charset="0"/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None/>
            </a:pPr>
            <a:r>
              <a:rPr lang="nb-NO" b="1" i="1" smtClean="0">
                <a:latin typeface="Comic Sans MS" pitchFamily="66" charset="0"/>
              </a:rPr>
              <a:t>”</a:t>
            </a:r>
            <a:r>
              <a:rPr lang="nb-NO" b="1" i="1" noProof="1" smtClean="0">
                <a:latin typeface="Comic Sans MS" pitchFamily="66" charset="0"/>
              </a:rPr>
              <a:t>pant i egen ting</a:t>
            </a:r>
            <a:r>
              <a:rPr lang="nb-NO" b="1" i="1" smtClean="0">
                <a:latin typeface="Comic Sans MS" pitchFamily="66" charset="0"/>
              </a:rPr>
              <a:t>”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5148263" y="1773238"/>
            <a:ext cx="24479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78854" name="Rectangle 6"/>
          <p:cNvSpPr>
            <a:spLocks noChangeArrowheads="1"/>
          </p:cNvSpPr>
          <p:nvPr/>
        </p:nvSpPr>
        <p:spPr bwMode="auto">
          <a:xfrm>
            <a:off x="5148263" y="3141663"/>
            <a:ext cx="2447925" cy="1368425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3200" b="1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5148263" y="4508500"/>
            <a:ext cx="2447925" cy="136842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78856" name="Rectangle 8"/>
          <p:cNvSpPr>
            <a:spLocks noChangeArrowheads="1"/>
          </p:cNvSpPr>
          <p:nvPr/>
        </p:nvSpPr>
        <p:spPr bwMode="auto">
          <a:xfrm>
            <a:off x="4140200" y="5470525"/>
            <a:ext cx="81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0 kr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7" name="Rectangle 9"/>
          <p:cNvSpPr>
            <a:spLocks noChangeArrowheads="1"/>
          </p:cNvSpPr>
          <p:nvPr/>
        </p:nvSpPr>
        <p:spPr bwMode="auto">
          <a:xfrm>
            <a:off x="6011863" y="3573463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pant</a:t>
            </a:r>
            <a:endParaRPr kumimoji="1" 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6011863" y="2276475"/>
            <a:ext cx="8207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pant</a:t>
            </a:r>
            <a:endParaRPr kumimoji="1" 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59" name="Rectangle 11"/>
          <p:cNvSpPr>
            <a:spLocks noChangeArrowheads="1"/>
          </p:cNvSpPr>
          <p:nvPr/>
        </p:nvSpPr>
        <p:spPr bwMode="auto">
          <a:xfrm>
            <a:off x="5651500" y="4868863"/>
            <a:ext cx="1538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ikke pant</a:t>
            </a:r>
            <a:endParaRPr kumimoji="1" lang="en-US" b="1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60" name="Rectangle 12"/>
          <p:cNvSpPr>
            <a:spLocks noChangeArrowheads="1"/>
          </p:cNvSpPr>
          <p:nvPr/>
        </p:nvSpPr>
        <p:spPr bwMode="auto">
          <a:xfrm>
            <a:off x="3635375" y="2924175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2 mill kr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8861" name="Rectangle 13"/>
          <p:cNvSpPr>
            <a:spLocks noChangeArrowheads="1"/>
          </p:cNvSpPr>
          <p:nvPr/>
        </p:nvSpPr>
        <p:spPr bwMode="auto">
          <a:xfrm>
            <a:off x="3635375" y="4292600"/>
            <a:ext cx="1435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1 mill kr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F5A4B59-7C0C-4171-BCB9-00ED31ECF74D}" type="slidenum">
              <a:rPr lang="en-US" smtClean="0"/>
              <a:pPr/>
              <a:t>20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211138" y="90488"/>
            <a:ext cx="8932862" cy="106362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3200" b="1" i="1" smtClean="0">
                <a:latin typeface="Comic Sans MS" pitchFamily="66" charset="0"/>
              </a:rPr>
              <a:t>”i realiteten”</a:t>
            </a:r>
            <a:r>
              <a:rPr lang="nb-NO" sz="3200" b="1" i="1" noProof="1" smtClean="0">
                <a:latin typeface="Comic Sans MS" pitchFamily="66" charset="0"/>
              </a:rPr>
              <a:t>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Panteloven § 3-22(2)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“Leieavtale eller liknende avtale som </a:t>
            </a:r>
            <a:br>
              <a:rPr lang="nb-NO" sz="2400" b="1" i="1" noProof="1" smtClean="0">
                <a:latin typeface="Comic Sans MS" pitchFamily="66" charset="0"/>
              </a:rPr>
            </a:br>
            <a:r>
              <a:rPr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i realiteten</a:t>
            </a:r>
            <a:r>
              <a:rPr lang="nb-NO" sz="2400" b="1" i="1" noProof="1" smtClean="0">
                <a:latin typeface="Comic Sans MS" pitchFamily="66" charset="0"/>
              </a:rPr>
              <a:t> tjener til å sikre et avhendingsvederlag ...”</a:t>
            </a:r>
          </a:p>
          <a:p>
            <a:pPr>
              <a:buFontTx/>
              <a:buNone/>
            </a:pPr>
            <a:endParaRPr lang="nb-NO" sz="2400" b="1" i="1" noProof="1" smtClean="0">
              <a:latin typeface="Comic Sans MS" pitchFamily="66" charset="0"/>
            </a:endParaRPr>
          </a:p>
          <a:p>
            <a:pPr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Fra Rådsegna (s. 113-4):</a:t>
            </a:r>
          </a:p>
          <a:p>
            <a:pPr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“Desse avtalene</a:t>
            </a:r>
            <a:r>
              <a:rPr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 tek sikte på</a:t>
            </a:r>
            <a:r>
              <a:rPr lang="nb-NO" sz="2400" b="1" i="1" noProof="1" smtClean="0">
                <a:latin typeface="Comic Sans MS" pitchFamily="66" charset="0"/>
              </a:rPr>
              <a:t> same økonomiske realitetsom ei vanleg salsavtale med eigredomsatterhald”</a:t>
            </a:r>
          </a:p>
          <a:p>
            <a:pPr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…leiegavtala …kan seieast å tryggja eit avhendingsvederlag”</a:t>
            </a:r>
          </a:p>
        </p:txBody>
      </p:sp>
      <p:sp>
        <p:nvSpPr>
          <p:cNvPr id="22533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E50D647-A1AA-45F3-B3DB-D611B368972D}" type="slidenum">
              <a:rPr lang="en-US" smtClean="0"/>
              <a:pPr/>
              <a:t>21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noProof="1" smtClean="0">
                <a:latin typeface="Comic Sans MS" pitchFamily="66" charset="0"/>
              </a:rPr>
              <a:t>Rt 2001 232 – restverdileasing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kumimoji="0" lang="nb-NO" sz="2400" b="1" i="1" noProof="1" smtClean="0">
                <a:latin typeface="Comic Sans MS" pitchFamily="66" charset="0"/>
              </a:rPr>
              <a:t>	</a:t>
            </a: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kumimoji="0" lang="nb-NO" sz="24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kumimoji="0" lang="nb-NO" sz="2400" b="1" i="1" smtClean="0">
                <a:latin typeface="Comic Sans MS" pitchFamily="66" charset="0"/>
              </a:rPr>
              <a:t>	”</a:t>
            </a:r>
            <a:r>
              <a:rPr kumimoji="0" lang="nb-NO" sz="2400" b="1" i="1" noProof="1" smtClean="0">
                <a:latin typeface="Comic Sans MS" pitchFamily="66" charset="0"/>
              </a:rPr>
              <a:t>Det vesentlige [er] om den </a:t>
            </a:r>
            <a:r>
              <a:rPr kumimoji="0"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økonomiske realitet</a:t>
            </a:r>
            <a:r>
              <a:rPr kumimoji="0" lang="nb-NO" sz="2400" b="1" i="1" noProof="1" smtClean="0">
                <a:latin typeface="Comic Sans MS" pitchFamily="66" charset="0"/>
              </a:rPr>
              <a:t> er slik at leieformen bør likestilles med salgspant… . Og ved denne vurdering vil det sentrale være om leieavtalen </a:t>
            </a:r>
            <a:r>
              <a:rPr kumimoji="0"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tjener til å sikre et </a:t>
            </a:r>
            <a:r>
              <a:rPr kumimoji="0" lang="nb-NO" sz="2400" b="1" i="1" u="sng" noProof="1" smtClean="0">
                <a:solidFill>
                  <a:schemeClr val="accent1"/>
                </a:solidFill>
                <a:latin typeface="Comic Sans MS" pitchFamily="66" charset="0"/>
              </a:rPr>
              <a:t>fullt</a:t>
            </a:r>
            <a:r>
              <a:rPr kumimoji="0"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 avhendelsesvederlag</a:t>
            </a:r>
            <a:r>
              <a:rPr kumimoji="0" lang="nb-NO" sz="2400" b="1" i="1" smtClean="0">
                <a:solidFill>
                  <a:schemeClr val="accent1"/>
                </a:solidFill>
                <a:latin typeface="Comic Sans MS" pitchFamily="66" charset="0"/>
              </a:rPr>
              <a:t>”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3557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5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533400" y="6019800"/>
            <a:ext cx="86106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59" name="Oval 7"/>
          <p:cNvSpPr>
            <a:spLocks noChangeArrowheads="1"/>
          </p:cNvSpPr>
          <p:nvPr/>
        </p:nvSpPr>
        <p:spPr bwMode="auto">
          <a:xfrm>
            <a:off x="5076825" y="2205038"/>
            <a:ext cx="20161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60" name="Oval 8"/>
          <p:cNvSpPr>
            <a:spLocks noChangeArrowheads="1"/>
          </p:cNvSpPr>
          <p:nvPr/>
        </p:nvSpPr>
        <p:spPr bwMode="auto">
          <a:xfrm>
            <a:off x="1116013" y="2205038"/>
            <a:ext cx="2016125" cy="9366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3561" name="Line 9"/>
          <p:cNvSpPr>
            <a:spLocks noChangeShapeType="1"/>
          </p:cNvSpPr>
          <p:nvPr/>
        </p:nvSpPr>
        <p:spPr bwMode="auto">
          <a:xfrm>
            <a:off x="3240088" y="2636838"/>
            <a:ext cx="1727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nb-NO"/>
          </a:p>
        </p:txBody>
      </p:sp>
      <p:sp>
        <p:nvSpPr>
          <p:cNvPr id="23562" name="Rectangle 10"/>
          <p:cNvSpPr>
            <a:spLocks noChangeArrowheads="1"/>
          </p:cNvSpPr>
          <p:nvPr/>
        </p:nvSpPr>
        <p:spPr bwMode="auto">
          <a:xfrm>
            <a:off x="5219700" y="2276475"/>
            <a:ext cx="433388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0187" name="Rectangle 11"/>
          <p:cNvSpPr>
            <a:spLocks noChangeArrowheads="1"/>
          </p:cNvSpPr>
          <p:nvPr/>
        </p:nvSpPr>
        <p:spPr bwMode="auto">
          <a:xfrm>
            <a:off x="3708400" y="2565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Salg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 bwMode="auto">
          <a:xfrm>
            <a:off x="6156325" y="2924175"/>
            <a:ext cx="14398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konkurs!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7CBCFC-987D-44BA-95B0-DD1D30D6DFBC}" type="slidenum">
              <a:rPr lang="en-US" smtClean="0"/>
              <a:pPr/>
              <a:t>22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328613"/>
            <a:ext cx="7772400" cy="942975"/>
          </a:xfrm>
        </p:spPr>
        <p:txBody>
          <a:bodyPr lIns="90487" tIns="44450" rIns="90487" bIns="44450" anchor="ctr">
            <a:spAutoFit/>
          </a:bodyPr>
          <a:lstStyle/>
          <a:p>
            <a:r>
              <a:rPr lang="nb-NO" sz="2800" b="1" i="1" noProof="1" smtClean="0">
                <a:latin typeface="Comic Sans MS" pitchFamily="66" charset="0"/>
              </a:rPr>
              <a:t>Hvem er den virkelige eier? </a:t>
            </a:r>
            <a:r>
              <a:rPr lang="nb-NO" sz="2800" b="1" i="1" smtClean="0">
                <a:latin typeface="Comic Sans MS" pitchFamily="66" charset="0"/>
              </a:rPr>
              <a:t/>
            </a:r>
            <a:br>
              <a:rPr lang="nb-NO" sz="2800" b="1" i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Rt 1935 981 Bygland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5013325"/>
            <a:ext cx="7643813" cy="1082675"/>
          </a:xfrm>
        </p:spPr>
        <p:txBody>
          <a:bodyPr lIns="90487" tIns="44450" rIns="90487" bIns="44450"/>
          <a:lstStyle/>
          <a:p>
            <a:pPr>
              <a:lnSpc>
                <a:spcPct val="80000"/>
              </a:lnSpc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“skjøteinnehaveren ikke var </a:t>
            </a:r>
            <a:r>
              <a:rPr lang="nb-NO" sz="2400" b="1" i="1" noProof="1" smtClean="0">
                <a:solidFill>
                  <a:schemeClr val="accent1"/>
                </a:solidFill>
                <a:latin typeface="Comic Sans MS" pitchFamily="66" charset="0"/>
              </a:rPr>
              <a:t>virkelig eier</a:t>
            </a:r>
            <a:r>
              <a:rPr lang="nb-NO" sz="2400" b="1" i="1" noProof="1" smtClean="0">
                <a:latin typeface="Comic Sans MS" pitchFamily="66" charset="0"/>
              </a:rPr>
              <a:t> av eiendommen.”</a:t>
            </a:r>
          </a:p>
        </p:txBody>
      </p:sp>
      <p:sp>
        <p:nvSpPr>
          <p:cNvPr id="24581" name="AutoShape 4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914400" y="6167438"/>
            <a:ext cx="7772400" cy="6858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4582" name="Oval 5"/>
          <p:cNvSpPr>
            <a:spLocks noChangeArrowheads="1"/>
          </p:cNvSpPr>
          <p:nvPr/>
        </p:nvSpPr>
        <p:spPr bwMode="auto">
          <a:xfrm>
            <a:off x="5076825" y="2205038"/>
            <a:ext cx="2016125" cy="9366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4583" name="Oval 6"/>
          <p:cNvSpPr>
            <a:spLocks noChangeArrowheads="1"/>
          </p:cNvSpPr>
          <p:nvPr/>
        </p:nvSpPr>
        <p:spPr bwMode="auto">
          <a:xfrm>
            <a:off x="1116013" y="2205038"/>
            <a:ext cx="2016125" cy="936625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24584" name="Line 7"/>
          <p:cNvSpPr>
            <a:spLocks noChangeShapeType="1"/>
          </p:cNvSpPr>
          <p:nvPr/>
        </p:nvSpPr>
        <p:spPr bwMode="auto">
          <a:xfrm>
            <a:off x="3240088" y="2636838"/>
            <a:ext cx="1727200" cy="0"/>
          </a:xfrm>
          <a:prstGeom prst="line">
            <a:avLst/>
          </a:prstGeom>
          <a:noFill/>
          <a:ln w="38100">
            <a:solidFill>
              <a:schemeClr val="folHlink"/>
            </a:solidFill>
            <a:round/>
            <a:headEnd/>
            <a:tailEnd type="stealth" w="lg" len="lg"/>
          </a:ln>
        </p:spPr>
        <p:txBody>
          <a:bodyPr/>
          <a:lstStyle/>
          <a:p>
            <a:endParaRPr lang="nb-NO"/>
          </a:p>
        </p:txBody>
      </p:sp>
      <p:sp>
        <p:nvSpPr>
          <p:cNvPr id="24585" name="Rectangle 8"/>
          <p:cNvSpPr>
            <a:spLocks noChangeArrowheads="1"/>
          </p:cNvSpPr>
          <p:nvPr/>
        </p:nvSpPr>
        <p:spPr bwMode="auto">
          <a:xfrm>
            <a:off x="5219700" y="2276475"/>
            <a:ext cx="433388" cy="358775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51209" name="Rectangle 9"/>
          <p:cNvSpPr>
            <a:spLocks noChangeArrowheads="1"/>
          </p:cNvSpPr>
          <p:nvPr/>
        </p:nvSpPr>
        <p:spPr bwMode="auto">
          <a:xfrm>
            <a:off x="3708400" y="2565400"/>
            <a:ext cx="8112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Salg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11" name="Rectangle 11"/>
          <p:cNvSpPr>
            <a:spLocks noChangeArrowheads="1"/>
          </p:cNvSpPr>
          <p:nvPr/>
        </p:nvSpPr>
        <p:spPr bwMode="auto">
          <a:xfrm>
            <a:off x="827088" y="2781300"/>
            <a:ext cx="15843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Konkurs !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88" name="Oval 12"/>
          <p:cNvSpPr>
            <a:spLocks noChangeArrowheads="1"/>
          </p:cNvSpPr>
          <p:nvPr/>
        </p:nvSpPr>
        <p:spPr bwMode="auto">
          <a:xfrm>
            <a:off x="3132138" y="3789363"/>
            <a:ext cx="2016125" cy="936625"/>
          </a:xfrm>
          <a:prstGeom prst="ellipse">
            <a:avLst/>
          </a:pr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pic>
        <p:nvPicPr>
          <p:cNvPr id="24589" name="Picture 15" descr="j0199174[1]"/>
          <p:cNvPicPr>
            <a:picLocks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339975" y="2060575"/>
            <a:ext cx="1147763" cy="558800"/>
          </a:xfrm>
          <a:noFill/>
        </p:spPr>
      </p:pic>
      <p:sp>
        <p:nvSpPr>
          <p:cNvPr id="51219" name="Rectangle 19"/>
          <p:cNvSpPr>
            <a:spLocks noChangeArrowheads="1"/>
          </p:cNvSpPr>
          <p:nvPr/>
        </p:nvSpPr>
        <p:spPr bwMode="auto">
          <a:xfrm>
            <a:off x="3995738" y="4437063"/>
            <a:ext cx="2232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kumimoji="1" lang="nb-NO" b="1">
                <a:effectLst>
                  <a:outerShdw blurRad="38100" dist="38100" dir="2700000" algn="tl">
                    <a:srgbClr val="C0C0C0"/>
                  </a:outerShdw>
                </a:effectLst>
              </a:rPr>
              <a:t>Reell eier</a:t>
            </a:r>
            <a:endParaRPr kumimoji="1" lang="en-US" b="1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A0BB580-F546-4D83-8C91-F72C6105BAF0}" type="slidenum">
              <a:rPr lang="en-US" smtClean="0"/>
              <a:pPr/>
              <a:t>23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smtClean="0">
                <a:latin typeface="Comic Sans MS" pitchFamily="66" charset="0"/>
              </a:rPr>
              <a:t>Dommer om å ta faktum slik det er: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4000" b="1" i="1" smtClean="0">
                <a:latin typeface="Comic Sans MS" pitchFamily="66" charset="0"/>
              </a:rPr>
              <a:t>Rt 1996 1647 Bruvik</a:t>
            </a:r>
          </a:p>
          <a:p>
            <a:r>
              <a:rPr lang="nb-NO" sz="4000" b="1" i="1" smtClean="0">
                <a:latin typeface="Comic Sans MS" pitchFamily="66" charset="0"/>
              </a:rPr>
              <a:t>Rt 2001 1136 Kjell’s Markiser</a:t>
            </a:r>
          </a:p>
          <a:p>
            <a:r>
              <a:rPr lang="nb-NO" sz="4000" b="1" i="1" smtClean="0">
                <a:latin typeface="Comic Sans MS" pitchFamily="66" charset="0"/>
              </a:rPr>
              <a:t>Rt 2001 1580 Slåtto Husbygg</a:t>
            </a:r>
          </a:p>
          <a:p>
            <a:endParaRPr lang="nb-NO" sz="4000" b="1" i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7363B0A-0C71-4DAF-8B23-C490795F9920}" type="slidenum">
              <a:rPr lang="en-US" smtClean="0"/>
              <a:pPr/>
              <a:t>24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3200" b="1" i="1" noProof="1" smtClean="0">
                <a:latin typeface="Comic Sans MS" pitchFamily="66" charset="0"/>
              </a:rPr>
              <a:t>Reelle hensyn som realiteten i saken: Regel eller faktum?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Gjelder regel Y for tilfelle X?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Er tilfelle X i realiteten et slikt tilfelle regel Y rammer?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E19445AB-D63F-417E-BCF2-B355ECDBDA4D}" type="slidenum">
              <a:rPr lang="en-US" smtClean="0"/>
              <a:pPr/>
              <a:t>25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911225" y="82550"/>
            <a:ext cx="7562850" cy="96520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b="1" i="1" noProof="1" smtClean="0">
                <a:latin typeface="Comic Sans MS" pitchFamily="66" charset="0"/>
              </a:rPr>
              <a:t>Reelle hensyn som realiteten i saken: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Oppsumm</a:t>
            </a:r>
            <a:r>
              <a:rPr lang="nb-NO" sz="3200" b="1" i="1" smtClean="0">
                <a:latin typeface="Comic Sans MS" pitchFamily="66" charset="0"/>
              </a:rPr>
              <a:t>e</a:t>
            </a:r>
            <a:r>
              <a:rPr lang="nb-NO" sz="3200" b="1" i="1" noProof="1" smtClean="0">
                <a:latin typeface="Comic Sans MS" pitchFamily="66" charset="0"/>
              </a:rPr>
              <a:t>ring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Dokumentavgiftsloven </a:t>
            </a:r>
            <a:r>
              <a:rPr lang="nb-NO" b="1" i="1" smtClean="0">
                <a:latin typeface="Comic Sans MS" pitchFamily="66" charset="0"/>
              </a:rPr>
              <a:t>59/1975 § 6 </a:t>
            </a:r>
            <a:r>
              <a:rPr lang="nb-NO" b="1" i="1" noProof="1" smtClean="0">
                <a:latin typeface="Comic Sans MS" pitchFamily="66" charset="0"/>
              </a:rPr>
              <a:t>og unnlatt tinglysning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Begrepsbruk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Omgåelse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Unngåelse</a:t>
            </a:r>
          </a:p>
          <a:p>
            <a:pPr lvl="1"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Omgåelseshensikt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592D90-0B9B-4762-A884-B8C389F5C44C}" type="slidenum">
              <a:rPr lang="en-US" smtClean="0"/>
              <a:pPr/>
              <a:t>26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2800" b="1" i="1" noProof="1" smtClean="0">
                <a:latin typeface="Comic Sans MS" pitchFamily="66" charset="0"/>
              </a:rPr>
              <a:t>Begrepsbruk, begrepsdannelse og virkelighetsoppfatning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Begreper er vårt verktøy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Begreper ligger bak ordene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Virkelighetsoppfatninger og begrepsdannelse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3195FF87-72CF-4DB4-AA01-B85E4361A022}" type="slidenum">
              <a:rPr lang="en-US" smtClean="0"/>
              <a:pPr/>
              <a:t>27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sz="2800" b="1" i="1" noProof="1" smtClean="0">
                <a:latin typeface="Comic Sans MS" pitchFamily="66" charset="0"/>
              </a:rPr>
              <a:t>Opplegget videre om begreper og virkelighetsoppfatninger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Begreper (termer)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Analyser og synteser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Stiliserte hensyn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72D0D24D-40CB-4D82-8953-CBA66EB059A2}" type="slidenum">
              <a:rPr lang="en-US" smtClean="0"/>
              <a:pPr/>
              <a:t>28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Begreper (termer)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Begreper kan være nyttige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Klargjørende begreper: Utenkontraktsrettslig ansvar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Stikkord: Aksjeselskap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Koplingsbegreper: Mislighold</a:t>
            </a:r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Eksempler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000" b="1" i="1" noProof="1" smtClean="0">
                <a:latin typeface="Comic Sans MS" pitchFamily="66" charset="0"/>
              </a:rPr>
              <a:t>Eiendomsrett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000" b="1" i="1" noProof="1" smtClean="0">
                <a:latin typeface="Comic Sans MS" pitchFamily="66" charset="0"/>
              </a:rPr>
              <a:t>Fraktfører</a:t>
            </a:r>
          </a:p>
          <a:p>
            <a:pPr lvl="1"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000" b="1" i="1" noProof="1" smtClean="0">
                <a:latin typeface="Comic Sans MS" pitchFamily="66" charset="0"/>
              </a:rPr>
              <a:t>Obligatoriske og tinglige krav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endParaRPr lang="nb-NO" sz="2400" b="1" i="1" noProof="1" smtClean="0">
              <a:latin typeface="Comic Sans MS" pitchFamily="66" charset="0"/>
            </a:endParaRPr>
          </a:p>
        </p:txBody>
      </p:sp>
      <p:sp>
        <p:nvSpPr>
          <p:cNvPr id="57349" name="Rectangle 5"/>
          <p:cNvSpPr>
            <a:spLocks noChangeArrowheads="1"/>
          </p:cNvSpPr>
          <p:nvPr/>
        </p:nvSpPr>
        <p:spPr bwMode="auto">
          <a:xfrm>
            <a:off x="1692275" y="5661025"/>
            <a:ext cx="5754688" cy="449263"/>
          </a:xfrm>
          <a:prstGeom prst="rect">
            <a:avLst/>
          </a:prstGeom>
          <a:noFill/>
          <a:ln w="28575">
            <a:solidFill>
              <a:schemeClr val="accent1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Clr>
                <a:schemeClr val="accent1"/>
              </a:buClr>
              <a:defRPr/>
            </a:pPr>
            <a:r>
              <a:rPr kumimoji="1" lang="nb-NO" b="1" noProof="1">
                <a:effectLst>
                  <a:outerShdw blurRad="38100" dist="38100" dir="2700000" algn="tl">
                    <a:srgbClr val="C0C0C0"/>
                  </a:outerShdw>
                </a:effectLst>
              </a:rPr>
              <a:t>Bruk færrest mulig (spesial)begreper!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2290B5D-E9F5-4263-9EB5-301278C48EF7}" type="slidenum">
              <a:rPr lang="en-US" smtClean="0"/>
              <a:pPr/>
              <a:t>29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820738" y="312738"/>
            <a:ext cx="7723187" cy="10763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600" b="1" i="1" noProof="1" smtClean="0">
                <a:latin typeface="Comic Sans MS" pitchFamily="66" charset="0"/>
              </a:rPr>
              <a:t>Begreper (termer):</a:t>
            </a:r>
            <a:br>
              <a:rPr lang="nb-NO" sz="3600" b="1" i="1" noProof="1" smtClean="0">
                <a:latin typeface="Comic Sans MS" pitchFamily="66" charset="0"/>
              </a:rPr>
            </a:br>
            <a:r>
              <a:rPr lang="nb-NO" sz="3600" b="1" i="1" noProof="1" smtClean="0">
                <a:latin typeface="Comic Sans MS" pitchFamily="66" charset="0"/>
              </a:rPr>
              <a:t>Eiendomsrett og eiendomshjemmel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Negativ og positiv avgrensing: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“Restrettighetene” og “begrensede rettigheter”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Funksjonelt og substansielt eiendomsrettsbegrep,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cfr. dl. § 2-2</a:t>
            </a:r>
          </a:p>
          <a:p>
            <a:pPr>
              <a:lnSpc>
                <a:spcPct val="90000"/>
              </a:lnSpc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Det funksjonelle eiendomsbegreps forbannelse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BDD67F4-9940-4CE7-9BE7-ABCD4745052A}" type="slidenum">
              <a:rPr lang="en-US" smtClean="0"/>
              <a:pPr/>
              <a:t>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Høyesteretts løsning: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“Hvilken pantefordring skal assurandøren tre inn i?</a:t>
            </a:r>
            <a:r>
              <a:rPr lang="nb-NO" b="1" i="1" smtClean="0">
                <a:latin typeface="Comic Sans MS" pitchFamily="66" charset="0"/>
              </a:rPr>
              <a:t>”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smtClean="0">
                <a:latin typeface="Comic Sans MS" pitchFamily="66" charset="0"/>
              </a:rPr>
              <a:t>”</a:t>
            </a:r>
            <a:r>
              <a:rPr lang="nb-NO" b="1" i="1" noProof="1" smtClean="0">
                <a:latin typeface="Comic Sans MS" pitchFamily="66" charset="0"/>
              </a:rPr>
              <a:t>Pantobligasjonene er innfridd innen forsikringssummens ramme når beløpet er utbetalt, og assurandøren har således ikke overtatt noen pantesikret fordring.”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18BFFE57-D333-4DBB-A3FD-571E08FE6426}" type="slidenum">
              <a:rPr lang="en-US" smtClean="0"/>
              <a:pPr/>
              <a:t>30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1765300" y="34925"/>
            <a:ext cx="5646738" cy="14033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b="1" i="1" noProof="1" smtClean="0">
                <a:latin typeface="Comic Sans MS" pitchFamily="66" charset="0"/>
              </a:rPr>
              <a:t>Begreper (termer):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Nordland-dommens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bruk av fraktførerbegrepet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endParaRPr lang="nb-NO" b="1" i="1" noProof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”Vegfraktloven § 27 må forstås slik at den som anses som fraktfører, er ansvarlig direkte overfor eieren av godset.”</a:t>
            </a:r>
          </a:p>
          <a:p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275A427-8131-4C10-90DF-A661951CC5BE}" type="slidenum">
              <a:rPr lang="en-US" smtClean="0"/>
              <a:pPr/>
              <a:t>31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1265238" y="257175"/>
            <a:ext cx="6621462" cy="11874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b="1" i="1" noProof="1" smtClean="0">
                <a:latin typeface="Comic Sans MS" pitchFamily="66" charset="0"/>
              </a:rPr>
              <a:t>Begreper (termer):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Rt 1955.872 Consul Bratt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sz="3600" b="1" i="1" noProof="1" smtClean="0">
                <a:latin typeface="Comic Sans MS" pitchFamily="66" charset="0"/>
              </a:rPr>
              <a:t>	“Denne </a:t>
            </a:r>
            <a:r>
              <a:rPr lang="nb-NO" sz="3600" b="1" i="1" noProof="1" smtClean="0">
                <a:solidFill>
                  <a:schemeClr val="accent1"/>
                </a:solidFill>
                <a:latin typeface="Comic Sans MS" pitchFamily="66" charset="0"/>
              </a:rPr>
              <a:t>konkrete og nærliggende interesse</a:t>
            </a:r>
            <a:r>
              <a:rPr lang="nb-NO" sz="3600" b="1" i="1" noProof="1" smtClean="0">
                <a:latin typeface="Comic Sans MS" pitchFamily="66" charset="0"/>
              </a:rPr>
              <a:t> knyttet til kabelen bør da erstattes. Det at verkstedets krav etter strømkontrakten er en </a:t>
            </a:r>
            <a:r>
              <a:rPr lang="nb-NO" sz="3600" b="1" i="1" noProof="1" smtClean="0">
                <a:solidFill>
                  <a:schemeClr val="accent1"/>
                </a:solidFill>
                <a:latin typeface="Comic Sans MS" pitchFamily="66" charset="0"/>
              </a:rPr>
              <a:t>obligatorisk fordring</a:t>
            </a:r>
            <a:r>
              <a:rPr lang="nb-NO" sz="3600" b="1" i="1" noProof="1" smtClean="0">
                <a:latin typeface="Comic Sans MS" pitchFamily="66" charset="0"/>
              </a:rPr>
              <a:t> får etter min mening her ingen selvstendig betydning.”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26F80F13-7262-42F3-8510-7082B250B744}" type="slidenum">
              <a:rPr lang="en-US" smtClean="0"/>
              <a:pPr/>
              <a:t>32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>
          <a:xfrm>
            <a:off x="2797175" y="30163"/>
            <a:ext cx="3441700" cy="12414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400" b="1" i="1" noProof="1" smtClean="0">
                <a:solidFill>
                  <a:schemeClr val="tx1"/>
                </a:solidFill>
                <a:latin typeface="Comic Sans MS" pitchFamily="66" charset="0"/>
              </a:rPr>
              <a:t>Analyser og synteser</a:t>
            </a:r>
            <a:r>
              <a:rPr lang="nb-NO" sz="2800" b="1" i="1" noProof="1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nb-NO" sz="2800" b="1" i="1" noProof="1" smtClean="0">
                <a:latin typeface="Comic Sans MS" pitchFamily="66" charset="0"/>
              </a:rPr>
              <a:t/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HASB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Dobbeltsuksesjon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1962150"/>
            <a:ext cx="6610350" cy="41148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4821" name="Line 4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2" name="Rectangle 5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4823" name="Rectangle 6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4824" name="Line 7"/>
          <p:cNvSpPr>
            <a:spLocks noChangeShapeType="1"/>
          </p:cNvSpPr>
          <p:nvPr/>
        </p:nvSpPr>
        <p:spPr bwMode="auto">
          <a:xfrm flipV="1">
            <a:off x="4446588" y="3417888"/>
            <a:ext cx="1549400" cy="6334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5" name="Line 8"/>
          <p:cNvSpPr>
            <a:spLocks noChangeShapeType="1"/>
          </p:cNvSpPr>
          <p:nvPr/>
        </p:nvSpPr>
        <p:spPr bwMode="auto">
          <a:xfrm>
            <a:off x="4484688" y="4294188"/>
            <a:ext cx="1473200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4826" name="Rectangle 9"/>
          <p:cNvSpPr>
            <a:spLocks noChangeArrowheads="1"/>
          </p:cNvSpPr>
          <p:nvPr/>
        </p:nvSpPr>
        <p:spPr bwMode="auto">
          <a:xfrm>
            <a:off x="6096000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4827" name="Rectangle 10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FEEF938-735B-41A3-BE1C-ED2D5EF427F3}" type="slidenum">
              <a:rPr lang="en-US" smtClean="0"/>
              <a:pPr/>
              <a:t>33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1649413" y="120650"/>
            <a:ext cx="5776912" cy="14033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2800" b="1" i="1" noProof="1" smtClean="0">
                <a:solidFill>
                  <a:schemeClr val="tx1"/>
                </a:solidFill>
                <a:latin typeface="Comic Sans MS" pitchFamily="66" charset="0"/>
              </a:rPr>
              <a:t>Analyser og synteser</a:t>
            </a:r>
            <a:r>
              <a:rPr lang="nb-NO" sz="3200" b="1" i="1" noProof="1" smtClean="0">
                <a:solidFill>
                  <a:schemeClr val="tx1"/>
                </a:solidFill>
                <a:latin typeface="Comic Sans MS" pitchFamily="66" charset="0"/>
              </a:rPr>
              <a:t>:</a:t>
            </a:r>
            <a:r>
              <a:rPr lang="nb-NO" sz="3200" b="1" i="1" noProof="1" smtClean="0">
                <a:latin typeface="Comic Sans MS" pitchFamily="66" charset="0"/>
              </a:rPr>
              <a:t/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HASB</a:t>
            </a:r>
            <a:br>
              <a:rPr lang="nb-NO" sz="3200" b="1" i="1" noProof="1" smtClean="0">
                <a:latin typeface="Comic Sans MS" pitchFamily="66" charset="0"/>
              </a:rPr>
            </a:br>
            <a:r>
              <a:rPr lang="nb-NO" sz="3200" b="1" i="1" noProof="1" smtClean="0">
                <a:latin typeface="Comic Sans MS" pitchFamily="66" charset="0"/>
              </a:rPr>
              <a:t>Hva om As far hadde solgt?</a:t>
            </a:r>
            <a:endParaRPr lang="nb-NO" b="1" i="1" noProof="1" smtClean="0">
              <a:latin typeface="Comic Sans MS" pitchFamily="66" charset="0"/>
            </a:endParaRP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 </a:t>
            </a:r>
          </a:p>
        </p:txBody>
      </p:sp>
      <p:sp>
        <p:nvSpPr>
          <p:cNvPr id="35845" name="Line 4"/>
          <p:cNvSpPr>
            <a:spLocks noChangeShapeType="1"/>
          </p:cNvSpPr>
          <p:nvPr/>
        </p:nvSpPr>
        <p:spPr bwMode="auto">
          <a:xfrm>
            <a:off x="4484688" y="4294188"/>
            <a:ext cx="1471612" cy="481012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6" name="Rectangle 5"/>
          <p:cNvSpPr>
            <a:spLocks noChangeArrowheads="1"/>
          </p:cNvSpPr>
          <p:nvPr/>
        </p:nvSpPr>
        <p:spPr bwMode="auto">
          <a:xfrm>
            <a:off x="6094413" y="4565650"/>
            <a:ext cx="4857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B</a:t>
            </a:r>
          </a:p>
        </p:txBody>
      </p:sp>
      <p:sp>
        <p:nvSpPr>
          <p:cNvPr id="35847" name="Rectangle 6"/>
          <p:cNvSpPr>
            <a:spLocks noChangeArrowheads="1"/>
          </p:cNvSpPr>
          <p:nvPr/>
        </p:nvSpPr>
        <p:spPr bwMode="auto">
          <a:xfrm>
            <a:off x="6121400" y="3041650"/>
            <a:ext cx="4349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S</a:t>
            </a:r>
          </a:p>
        </p:txBody>
      </p:sp>
      <p:sp>
        <p:nvSpPr>
          <p:cNvPr id="35848" name="Line 7"/>
          <p:cNvSpPr>
            <a:spLocks noChangeShapeType="1"/>
          </p:cNvSpPr>
          <p:nvPr/>
        </p:nvSpPr>
        <p:spPr bwMode="auto">
          <a:xfrm>
            <a:off x="2084388" y="4167188"/>
            <a:ext cx="1700212" cy="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49" name="Rectangle 8"/>
          <p:cNvSpPr>
            <a:spLocks noChangeArrowheads="1"/>
          </p:cNvSpPr>
          <p:nvPr/>
        </p:nvSpPr>
        <p:spPr bwMode="auto">
          <a:xfrm>
            <a:off x="1435100" y="3841750"/>
            <a:ext cx="5365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H</a:t>
            </a:r>
          </a:p>
        </p:txBody>
      </p:sp>
      <p:sp>
        <p:nvSpPr>
          <p:cNvPr id="35850" name="Rectangle 9"/>
          <p:cNvSpPr>
            <a:spLocks noChangeArrowheads="1"/>
          </p:cNvSpPr>
          <p:nvPr/>
        </p:nvSpPr>
        <p:spPr bwMode="auto">
          <a:xfrm>
            <a:off x="3797300" y="3841750"/>
            <a:ext cx="511175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3600" b="1" i="0">
                <a:latin typeface="Times" pitchFamily="18" charset="0"/>
              </a:rPr>
              <a:t>A</a:t>
            </a:r>
          </a:p>
        </p:txBody>
      </p:sp>
      <p:sp>
        <p:nvSpPr>
          <p:cNvPr id="35851" name="Rectangle 10"/>
          <p:cNvSpPr>
            <a:spLocks noChangeArrowheads="1"/>
          </p:cNvSpPr>
          <p:nvPr/>
        </p:nvSpPr>
        <p:spPr bwMode="auto">
          <a:xfrm>
            <a:off x="3797300" y="3003550"/>
            <a:ext cx="471488" cy="638175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2" name="Line 11"/>
          <p:cNvSpPr>
            <a:spLocks noChangeShapeType="1"/>
          </p:cNvSpPr>
          <p:nvPr/>
        </p:nvSpPr>
        <p:spPr bwMode="auto">
          <a:xfrm flipV="1">
            <a:off x="2084388" y="3276600"/>
            <a:ext cx="3883025" cy="673100"/>
          </a:xfrm>
          <a:prstGeom prst="line">
            <a:avLst/>
          </a:prstGeom>
          <a:noFill/>
          <a:ln w="63500">
            <a:solidFill>
              <a:schemeClr val="accent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5853" name="Line 12"/>
          <p:cNvSpPr>
            <a:spLocks noChangeShapeType="1"/>
          </p:cNvSpPr>
          <p:nvPr/>
        </p:nvSpPr>
        <p:spPr bwMode="auto">
          <a:xfrm flipV="1">
            <a:off x="4572000" y="3581400"/>
            <a:ext cx="1447800" cy="457200"/>
          </a:xfrm>
          <a:prstGeom prst="line">
            <a:avLst/>
          </a:prstGeom>
          <a:noFill/>
          <a:ln w="63500" cmpd="tri">
            <a:solidFill>
              <a:schemeClr val="accent1"/>
            </a:solidFill>
            <a:prstDash val="lgDash"/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A60C35E1-5CD1-43EE-80F5-6371879B8397}" type="slidenum">
              <a:rPr lang="en-US" smtClean="0"/>
              <a:pPr/>
              <a:t>34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Stiliserte hensyn: Etablerte ordninger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Sedvaner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Hevd, alders tids bruk, og festnet bruk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Handelsbruk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Kontraktspraksis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Passivitet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Lex mercatoria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99A82570-5B6F-4B7C-9F11-FA507364A485}" type="slidenum">
              <a:rPr lang="en-US" smtClean="0"/>
              <a:pPr/>
              <a:t>35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Etablerte ordninger: Typetilfeller</a:t>
            </a:r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Partenes praksis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Kontraktsforhold med særlige tilknytningspunkter (formulerer, parter etc.), ND 1983.309 NV Arica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Tvingende lovgivning, Rt 1973.737 Hamar-Kapp-Fergen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Tredjemannsvern, Rt 1966.857 Smågris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673CBAC-D440-4A0F-95B8-120451142CB2}" type="slidenum">
              <a:rPr lang="en-US" smtClean="0"/>
              <a:pPr/>
              <a:t>36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1660525" y="31750"/>
            <a:ext cx="5657850" cy="129540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200" b="1" i="1" noProof="1" smtClean="0">
                <a:latin typeface="Comic Sans MS" pitchFamily="66" charset="0"/>
              </a:rPr>
              <a:t>Etablerte ordninger:</a:t>
            </a:r>
            <a:r>
              <a:rPr lang="nb-NO" sz="2800" b="1" i="1" noProof="1" smtClean="0">
                <a:latin typeface="Comic Sans MS" pitchFamily="66" charset="0"/>
              </a:rPr>
              <a:t/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Kontraktsforhold</a:t>
            </a:r>
            <a:br>
              <a:rPr lang="nb-NO" sz="2800" b="1" i="1" noProof="1" smtClean="0">
                <a:latin typeface="Comic Sans MS" pitchFamily="66" charset="0"/>
              </a:rPr>
            </a:br>
            <a:r>
              <a:rPr lang="nb-NO" sz="2800" b="1" i="1" noProof="1" smtClean="0">
                <a:latin typeface="Comic Sans MS" pitchFamily="66" charset="0"/>
              </a:rPr>
              <a:t>med særlige tilknytningspunkter</a:t>
            </a:r>
            <a:endParaRPr lang="nb-NO" sz="3200" b="1" i="1" noProof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981200"/>
            <a:ext cx="8610600" cy="4267200"/>
          </a:xfrm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sz="2400" b="1" i="1" noProof="1" smtClean="0">
                <a:latin typeface="Comic Sans MS" pitchFamily="66" charset="0"/>
              </a:rPr>
              <a:t>	 </a:t>
            </a:r>
            <a:r>
              <a:rPr lang="nb-NO" sz="2000" b="1" i="1" noProof="1" smtClean="0">
                <a:latin typeface="Comic Sans MS" pitchFamily="66" charset="0"/>
              </a:rPr>
              <a:t>ND 1983.309 NV Arica</a:t>
            </a:r>
            <a:r>
              <a:rPr lang="nb-NO" sz="2400" b="1" i="1" noProof="1" smtClean="0">
                <a:latin typeface="Comic Sans MS" pitchFamily="66" charset="0"/>
              </a:rPr>
              <a:t>: Skulle en såkalt off-hireklausul etter norsk rett tolkes på bakgrunn av norsk eller engelsk rettspraksis?</a:t>
            </a:r>
          </a:p>
        </p:txBody>
      </p:sp>
      <p:sp>
        <p:nvSpPr>
          <p:cNvPr id="38917" name="Arc 4"/>
          <p:cNvSpPr>
            <a:spLocks/>
          </p:cNvSpPr>
          <p:nvPr/>
        </p:nvSpPr>
        <p:spPr bwMode="auto">
          <a:xfrm>
            <a:off x="6581775" y="3228975"/>
            <a:ext cx="965200" cy="2641600"/>
          </a:xfrm>
          <a:custGeom>
            <a:avLst/>
            <a:gdLst>
              <a:gd name="T0" fmla="*/ 0 w 21599"/>
              <a:gd name="T1" fmla="*/ 2147483647 h 21599"/>
              <a:gd name="T2" fmla="*/ 2147483647 w 21599"/>
              <a:gd name="T3" fmla="*/ 0 h 21599"/>
              <a:gd name="T4" fmla="*/ 2147483647 w 21599"/>
              <a:gd name="T5" fmla="*/ 2147483647 h 21599"/>
              <a:gd name="T6" fmla="*/ 0 60000 65536"/>
              <a:gd name="T7" fmla="*/ 0 60000 65536"/>
              <a:gd name="T8" fmla="*/ 0 60000 65536"/>
              <a:gd name="T9" fmla="*/ 0 w 21599"/>
              <a:gd name="T10" fmla="*/ 0 h 21599"/>
              <a:gd name="T11" fmla="*/ 21599 w 21599"/>
              <a:gd name="T12" fmla="*/ 21599 h 2159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1599" h="21599" fill="none" extrusionOk="0">
                <a:moveTo>
                  <a:pt x="-1" y="21573"/>
                </a:moveTo>
                <a:cubicBezTo>
                  <a:pt x="12" y="9666"/>
                  <a:pt x="9659" y="16"/>
                  <a:pt x="21566" y="-1"/>
                </a:cubicBezTo>
              </a:path>
              <a:path w="21599" h="21599" stroke="0" extrusionOk="0">
                <a:moveTo>
                  <a:pt x="-1" y="21573"/>
                </a:moveTo>
                <a:cubicBezTo>
                  <a:pt x="12" y="9666"/>
                  <a:pt x="9659" y="16"/>
                  <a:pt x="21566" y="-1"/>
                </a:cubicBezTo>
                <a:lnTo>
                  <a:pt x="21599" y="21599"/>
                </a:lnTo>
                <a:close/>
              </a:path>
            </a:pathLst>
          </a:custGeom>
          <a:noFill/>
          <a:ln w="25400" cap="rnd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2220913" y="3441700"/>
            <a:ext cx="739775" cy="431800"/>
          </a:xfrm>
          <a:prstGeom prst="ellipse">
            <a:avLst/>
          </a:prstGeom>
          <a:noFill/>
          <a:ln w="254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endParaRPr lang="nb-NO"/>
          </a:p>
        </p:txBody>
      </p:sp>
      <p:sp>
        <p:nvSpPr>
          <p:cNvPr id="38919" name="Rectangle 6"/>
          <p:cNvSpPr>
            <a:spLocks noChangeArrowheads="1"/>
          </p:cNvSpPr>
          <p:nvPr/>
        </p:nvSpPr>
        <p:spPr bwMode="auto">
          <a:xfrm>
            <a:off x="1358900" y="3781425"/>
            <a:ext cx="7778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1800" b="1" i="0">
                <a:latin typeface="Times" pitchFamily="18" charset="0"/>
              </a:rPr>
              <a:t>Japan</a:t>
            </a:r>
          </a:p>
        </p:txBody>
      </p:sp>
      <p:sp>
        <p:nvSpPr>
          <p:cNvPr id="38920" name="Rectangle 7"/>
          <p:cNvSpPr>
            <a:spLocks noChangeArrowheads="1"/>
          </p:cNvSpPr>
          <p:nvPr/>
        </p:nvSpPr>
        <p:spPr bwMode="auto">
          <a:xfrm>
            <a:off x="6769100" y="4162425"/>
            <a:ext cx="1184275" cy="363538"/>
          </a:xfrm>
          <a:prstGeom prst="rect">
            <a:avLst/>
          </a:prstGeom>
          <a:noFill/>
          <a:ln w="12700" cmpd="tri">
            <a:noFill/>
            <a:prstDash val="dash"/>
            <a:miter lim="800000"/>
            <a:headEnd/>
            <a:tailEnd/>
          </a:ln>
        </p:spPr>
        <p:txBody>
          <a:bodyPr wrap="none" lIns="90487" tIns="44450" rIns="90487" bIns="44450">
            <a:spAutoFit/>
          </a:bodyPr>
          <a:lstStyle/>
          <a:p>
            <a:r>
              <a:rPr lang="nn-NO" sz="1800" b="1" i="0">
                <a:latin typeface="Times" pitchFamily="18" charset="0"/>
              </a:rPr>
              <a:t>California</a:t>
            </a:r>
          </a:p>
        </p:txBody>
      </p:sp>
      <p:sp>
        <p:nvSpPr>
          <p:cNvPr id="38921" name="Line 8"/>
          <p:cNvSpPr>
            <a:spLocks noChangeShapeType="1"/>
          </p:cNvSpPr>
          <p:nvPr/>
        </p:nvSpPr>
        <p:spPr bwMode="auto">
          <a:xfrm>
            <a:off x="3060700" y="3671888"/>
            <a:ext cx="3709988" cy="5064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B6F59432-11DB-439C-B3A2-F370FCA3FC67}" type="slidenum">
              <a:rPr lang="en-US" smtClean="0"/>
              <a:pPr/>
              <a:t>37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333375"/>
            <a:ext cx="8821737" cy="1076325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lang="nb-NO" sz="3600" b="1" i="1" noProof="1" smtClean="0">
                <a:latin typeface="Comic Sans MS" pitchFamily="66" charset="0"/>
              </a:rPr>
              <a:t>Etablerte ordninger: </a:t>
            </a:r>
            <a:br>
              <a:rPr lang="nb-NO" sz="3600" b="1" i="1" noProof="1" smtClean="0">
                <a:latin typeface="Comic Sans MS" pitchFamily="66" charset="0"/>
              </a:rPr>
            </a:br>
            <a:r>
              <a:rPr lang="nb-NO" sz="3600" b="1" i="1" noProof="1" smtClean="0">
                <a:latin typeface="Comic Sans MS" pitchFamily="66" charset="0"/>
              </a:rPr>
              <a:t>Assurandørens </a:t>
            </a:r>
            <a:r>
              <a:rPr lang="nb-NO" sz="3600" b="1" i="1" smtClean="0">
                <a:latin typeface="Comic Sans MS" pitchFamily="66" charset="0"/>
              </a:rPr>
              <a:t>usjødyktighetsinnsigelse</a:t>
            </a:r>
            <a:endParaRPr lang="nb-NO" sz="3200" b="1" i="1" noProof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905000"/>
            <a:ext cx="8580438" cy="4114800"/>
          </a:xfrm>
          <a:noFill/>
        </p:spPr>
        <p:txBody>
          <a:bodyPr lIns="90487" tIns="44450" rIns="90487" bIns="44450"/>
          <a:lstStyle/>
          <a:p>
            <a:pPr>
              <a:lnSpc>
                <a:spcPct val="90000"/>
              </a:lnSpc>
              <a:buFontTx/>
              <a:buNone/>
            </a:pPr>
            <a:r>
              <a:rPr lang="nb-NO" b="1" i="1" noProof="1" smtClean="0">
                <a:latin typeface="Comic Sans MS" pitchFamily="66" charset="0"/>
              </a:rPr>
              <a:t>	 Rt 1973.737 Hamar-Kapp-Fergen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smtClean="0">
                <a:latin typeface="Comic Sans MS" pitchFamily="66" charset="0"/>
              </a:rPr>
              <a:t>… </a:t>
            </a:r>
            <a:r>
              <a:rPr lang="nb-NO" b="1" i="1" u="sng" noProof="1" smtClean="0">
                <a:latin typeface="Comic Sans MS" pitchFamily="66" charset="0"/>
              </a:rPr>
              <a:t>innskrenke</a:t>
            </a:r>
            <a:r>
              <a:rPr lang="nb-NO" b="1" i="1" noProof="1" smtClean="0">
                <a:latin typeface="Comic Sans MS" pitchFamily="66" charset="0"/>
              </a:rPr>
              <a:t> området for forsikringsavtalelovens § 20, som er gitt til beskyttelse av forsikringstakernes interesser</a:t>
            </a:r>
            <a:endParaRPr lang="nb-NO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nb-NO" b="1" i="1" smtClean="0">
                <a:latin typeface="Comic Sans MS" pitchFamily="66" charset="0"/>
              </a:rPr>
              <a:t>… </a:t>
            </a:r>
            <a:r>
              <a:rPr lang="nb-NO" b="1" i="1" noProof="1" smtClean="0">
                <a:latin typeface="Comic Sans MS" pitchFamily="66" charset="0"/>
              </a:rPr>
              <a:t>overbevisende uttrykk for det de </a:t>
            </a:r>
            <a:r>
              <a:rPr lang="nb-NO" b="1" i="1" u="sng" noProof="1" smtClean="0">
                <a:latin typeface="Comic Sans MS" pitchFamily="66" charset="0"/>
              </a:rPr>
              <a:t>interessegrupper</a:t>
            </a:r>
            <a:r>
              <a:rPr lang="nb-NO" b="1" i="1" noProof="1" smtClean="0">
                <a:latin typeface="Comic Sans MS" pitchFamily="66" charset="0"/>
              </a:rPr>
              <a:t> som berøres av forholdet har ansett riktig og lovlig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0960F54-CF3C-4E2F-BDCD-5A77DD1DAAFF}" type="slidenum">
              <a:rPr lang="en-US" smtClean="0"/>
              <a:pPr/>
              <a:t>38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 useBgFill="1"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557213" y="407988"/>
            <a:ext cx="8029575" cy="857250"/>
          </a:xfrm>
        </p:spPr>
        <p:txBody>
          <a:bodyPr wrap="none" lIns="90487" tIns="44450" rIns="90487" bIns="44450" anchor="ctr">
            <a:spAutoFit/>
          </a:bodyPr>
          <a:lstStyle/>
          <a:p>
            <a:pPr>
              <a:lnSpc>
                <a:spcPct val="90000"/>
              </a:lnSpc>
            </a:pPr>
            <a:r>
              <a:rPr kumimoji="0" lang="nb-NO" sz="2800" b="1" i="1" noProof="1" smtClean="0">
                <a:latin typeface="Comic Sans MS" pitchFamily="66" charset="0"/>
              </a:rPr>
              <a:t>Rt 1966.857 Smågris</a:t>
            </a:r>
            <a:br>
              <a:rPr kumimoji="0" lang="nb-NO" sz="2800" b="1" i="1" noProof="1" smtClean="0">
                <a:latin typeface="Comic Sans MS" pitchFamily="66" charset="0"/>
              </a:rPr>
            </a:br>
            <a:r>
              <a:rPr kumimoji="0" lang="nb-NO" sz="2800" b="1" i="1" noProof="1" smtClean="0">
                <a:latin typeface="Comic Sans MS" pitchFamily="66" charset="0"/>
              </a:rPr>
              <a:t>Praksis gjorde at eiendomsforbehold sto seg </a:t>
            </a:r>
            <a:endParaRPr kumimoji="0" lang="nb-NO" sz="2800" b="1" i="1" noProof="1" smtClean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439150" cy="4286250"/>
          </a:xfrm>
          <a:noFill/>
        </p:spPr>
        <p:txBody>
          <a:bodyPr lIns="90487" tIns="44450" rIns="90487" bIns="44450"/>
          <a:lstStyle/>
          <a:p>
            <a:pPr>
              <a:buFontTx/>
              <a:buChar char="o"/>
            </a:pPr>
            <a:r>
              <a:rPr lang="nb-NO" sz="3400" b="1" i="1" smtClean="0">
                <a:latin typeface="Comic Sans MS" pitchFamily="66" charset="0"/>
              </a:rPr>
              <a:t>Fast praksis</a:t>
            </a:r>
          </a:p>
          <a:p>
            <a:pPr>
              <a:buFontTx/>
              <a:buChar char="o"/>
            </a:pPr>
            <a:r>
              <a:rPr lang="nb-NO" sz="3400" b="1" i="1" smtClean="0">
                <a:latin typeface="Comic Sans MS" pitchFamily="66" charset="0"/>
              </a:rPr>
              <a:t>Enslydende formularer</a:t>
            </a:r>
          </a:p>
          <a:p>
            <a:pPr>
              <a:buFontTx/>
              <a:buChar char="o"/>
            </a:pPr>
            <a:r>
              <a:rPr lang="nb-NO" sz="3400" b="1" i="1" u="sng" smtClean="0">
                <a:latin typeface="Comic Sans MS" pitchFamily="66" charset="0"/>
              </a:rPr>
              <a:t>Andre kreditorer</a:t>
            </a:r>
            <a:r>
              <a:rPr lang="nb-NO" sz="3400" b="1" i="1" smtClean="0">
                <a:latin typeface="Comic Sans MS" pitchFamily="66" charset="0"/>
              </a:rPr>
              <a:t> kjente til klausulene og måtte regne med dem</a:t>
            </a:r>
          </a:p>
          <a:p>
            <a:pPr>
              <a:buFontTx/>
              <a:buChar char="o"/>
            </a:pPr>
            <a:r>
              <a:rPr lang="nb-NO" sz="3400" b="1" i="1" u="sng" smtClean="0">
                <a:latin typeface="Comic Sans MS" pitchFamily="66" charset="0"/>
              </a:rPr>
              <a:t>Selgerne</a:t>
            </a:r>
            <a:r>
              <a:rPr lang="nb-NO" sz="3400" b="1" i="1" smtClean="0">
                <a:latin typeface="Comic Sans MS" pitchFamily="66" charset="0"/>
              </a:rPr>
              <a:t> stolte på kontraktene</a:t>
            </a:r>
          </a:p>
          <a:p>
            <a:pPr>
              <a:buFontTx/>
              <a:buChar char="o"/>
            </a:pPr>
            <a:r>
              <a:rPr lang="nb-NO" sz="3400" b="1" i="1" smtClean="0">
                <a:latin typeface="Comic Sans MS" pitchFamily="66" charset="0"/>
              </a:rPr>
              <a:t>Fast innarbeidet ordning. Sedvanerett?</a:t>
            </a:r>
            <a:endParaRPr lang="nb-NO" sz="3400" b="1" i="1" noProof="1" smtClean="0">
              <a:latin typeface="Comic Sans MS" pitchFamily="66" charset="0"/>
            </a:endParaRPr>
          </a:p>
          <a:p>
            <a:pPr>
              <a:buFontTx/>
              <a:buNone/>
            </a:pPr>
            <a:endParaRPr lang="nb-NO" sz="3400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noProof="1" smtClean="0">
                <a:latin typeface="Comic Sans MS" pitchFamily="66" charset="0"/>
              </a:rPr>
              <a:t>men…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214313" y="2000250"/>
            <a:ext cx="8178800" cy="4210050"/>
          </a:xfrm>
        </p:spPr>
        <p:txBody>
          <a:bodyPr/>
          <a:lstStyle/>
          <a:p>
            <a:r>
              <a:rPr lang="nb-NO" b="1" i="1" smtClean="0">
                <a:latin typeface="Comic Sans MS" pitchFamily="66" charset="0"/>
              </a:rPr>
              <a:t>Praktisk behov</a:t>
            </a:r>
          </a:p>
          <a:p>
            <a:r>
              <a:rPr lang="nb-NO" b="1" i="1" smtClean="0">
                <a:latin typeface="Comic Sans MS" pitchFamily="66" charset="0"/>
              </a:rPr>
              <a:t>Sikringspant</a:t>
            </a: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878236A9-2E55-4B3A-A591-C90782354559}" type="slidenum">
              <a:rPr lang="en-US" smtClean="0"/>
              <a:pPr/>
              <a:t>4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b="1" i="1" noProof="1" smtClean="0">
                <a:latin typeface="Comic Sans MS" pitchFamily="66" charset="0"/>
              </a:rPr>
              <a:t>Eksempel II:</a:t>
            </a:r>
            <a:br>
              <a:rPr lang="nb-NO" b="1" i="1" noProof="1" smtClean="0">
                <a:latin typeface="Comic Sans MS" pitchFamily="66" charset="0"/>
              </a:rPr>
            </a:br>
            <a:r>
              <a:rPr lang="nb-NO" b="1" i="1" noProof="1" smtClean="0">
                <a:latin typeface="Comic Sans MS" pitchFamily="66" charset="0"/>
              </a:rPr>
              <a:t>Gjorte pantebrev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>
          <a:xfrm>
            <a:off x="214313" y="2000250"/>
            <a:ext cx="8178800" cy="4210050"/>
          </a:xfrm>
        </p:spPr>
        <p:txBody>
          <a:bodyPr/>
          <a:lstStyle/>
          <a:p>
            <a:r>
              <a:rPr lang="nb-NO" b="1" i="1" smtClean="0">
                <a:latin typeface="Comic Sans MS" pitchFamily="66" charset="0"/>
              </a:rPr>
              <a:t>Hva det er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Gjorte obligasjoner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Dagens praksis</a:t>
            </a:r>
          </a:p>
          <a:p>
            <a:r>
              <a:rPr lang="nb-NO" b="1" i="1" smtClean="0">
                <a:latin typeface="Comic Sans MS" pitchFamily="66" charset="0"/>
              </a:rPr>
              <a:t>Hvor det kan spille en rolle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Pantel § 1-5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Tvfl § 11-2</a:t>
            </a:r>
          </a:p>
          <a:p>
            <a:pPr lvl="1"/>
            <a:r>
              <a:rPr lang="nb-NO" b="1" i="1" smtClean="0">
                <a:latin typeface="Comic Sans MS" pitchFamily="66" charset="0"/>
              </a:rPr>
              <a:t>Effektivitetsdoktrinen</a:t>
            </a:r>
          </a:p>
          <a:p>
            <a:r>
              <a:rPr lang="nb-NO" b="1" i="1" smtClean="0">
                <a:latin typeface="Comic Sans MS" pitchFamily="66" charset="0"/>
              </a:rPr>
              <a:t>Bør formen spille en rolle?</a:t>
            </a: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D2CE3D8E-5AC1-47FF-8CDD-AB0483A4A973}" type="slidenum">
              <a:rPr lang="en-US" smtClean="0"/>
              <a:pPr/>
              <a:t>5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49010EB3-D59A-4C4A-9982-425393876748}" type="slidenum">
              <a:rPr lang="en-US" smtClean="0"/>
              <a:pPr/>
              <a:t>6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Metode som fag og ferdighet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Kan man gjøre rettskildeobservasjoner når man ikke kan faget?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Argumenterer man bra når en kan rettskildelæren?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b="1" i="1" noProof="1" smtClean="0">
                <a:latin typeface="Comic Sans MS" pitchFamily="66" charset="0"/>
              </a:rPr>
              <a:t>Argumentene henter en der man finner dem</a:t>
            </a:r>
          </a:p>
          <a:p>
            <a:pPr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endParaRPr lang="nb-NO" b="1" i="1" noProof="1" smtClean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F2DD7CC4-365A-4999-BF76-BE8211C82651}" type="slidenum">
              <a:rPr lang="en-US" smtClean="0"/>
              <a:pPr/>
              <a:t>7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 “Privatrettslig metode”?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3600" b="1" i="1" noProof="1" smtClean="0">
                <a:latin typeface="Comic Sans MS" pitchFamily="66" charset="0"/>
              </a:rPr>
              <a:t>Metoden er i prinsippet den samme i offentlig og privat rett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3600" b="1" i="1" noProof="1" smtClean="0">
                <a:latin typeface="Comic Sans MS" pitchFamily="66" charset="0"/>
              </a:rPr>
              <a:t>Holdninger til metode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3600" b="1" i="1" noProof="1" smtClean="0">
                <a:latin typeface="Comic Sans MS" pitchFamily="66" charset="0"/>
              </a:rPr>
              <a:t>Balansen mellom rettens styrende og konfliktløsende elementer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03770FB8-D3FE-4402-942D-59F80B69A867}" type="slidenum">
              <a:rPr lang="en-US" smtClean="0"/>
              <a:pPr/>
              <a:t>8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Eckhoffs “typer av rettskildefaktorer”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78800" cy="421005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Lovtekster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Lovforarbeider, annet bakgrunnsstoff og etterfølgende lovgiveruttalelser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Rettspraksis (dvs. domstolenes praksis)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Andre myndigheters praksis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Privates praksis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Rettsoppfatninger (særlig i juridisk litteratur)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smtClean="0">
                <a:latin typeface="Comic Sans MS" pitchFamily="66" charset="0"/>
              </a:rPr>
              <a:t>Reelle hensyn (vurderinger av resultatets godhet)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/>
          <a:p>
            <a:fld id="{C03B7548-3F6B-44EB-A4C0-718532FBA18A}" type="slidenum">
              <a:rPr lang="en-US" smtClean="0"/>
              <a:pPr/>
              <a:t>9</a:t>
            </a:fld>
            <a:endParaRPr lang="en-US" smtClean="0">
              <a:solidFill>
                <a:schemeClr val="bg2"/>
              </a:solidFill>
              <a:latin typeface="Arial" charset="0"/>
            </a:endParaRPr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1200"/>
              </a:spcBef>
              <a:spcAft>
                <a:spcPts val="300"/>
              </a:spcAft>
            </a:pPr>
            <a:r>
              <a:rPr lang="nb-NO" b="1" i="1" noProof="1" smtClean="0">
                <a:latin typeface="Comic Sans MS" pitchFamily="66" charset="0"/>
              </a:rPr>
              <a:t>Rang, relevans og vekt</a:t>
            </a:r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Drøftingsrekkefølge</a:t>
            </a:r>
            <a:endParaRPr lang="nb-NO" sz="2800" b="1" i="1" smtClean="0">
              <a:latin typeface="Comic Sans MS" pitchFamily="66" charset="0"/>
            </a:endParaRP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Hva bør være den ledende rettskilden i saken?</a:t>
            </a:r>
          </a:p>
          <a:p>
            <a:pPr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800" b="1" i="1" noProof="1" smtClean="0">
                <a:latin typeface="Comic Sans MS" pitchFamily="66" charset="0"/>
              </a:rPr>
              <a:t>Plassering/ ekskludering av odde elementer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Voldgift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Avtaler</a:t>
            </a:r>
          </a:p>
          <a:p>
            <a:pPr lvl="1">
              <a:lnSpc>
                <a:spcPct val="90000"/>
              </a:lnSpc>
              <a:spcBef>
                <a:spcPts val="1200"/>
              </a:spcBef>
              <a:spcAft>
                <a:spcPts val="300"/>
              </a:spcAft>
              <a:buFontTx/>
              <a:buChar char="o"/>
            </a:pPr>
            <a:r>
              <a:rPr lang="nb-NO" sz="2400" b="1" i="1" noProof="1" smtClean="0">
                <a:latin typeface="Comic Sans MS" pitchFamily="66" charset="0"/>
              </a:rPr>
              <a:t>Fremmed rett, særlig ved harmonisert lovgivning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 utforming">
  <a:themeElements>
    <a:clrScheme name="Standard utforming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Standard utforming">
      <a:majorFont>
        <a:latin typeface="Sand"/>
        <a:ea typeface=""/>
        <a:cs typeface=""/>
      </a:majorFont>
      <a:minorFont>
        <a:latin typeface="Sa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Standard utforming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 utforming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 utforming 7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ECB654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507</TotalTime>
  <Words>788</Words>
  <Application>Microsoft Office PowerPoint</Application>
  <PresentationFormat>On-screen Show (4:3)</PresentationFormat>
  <Paragraphs>265</Paragraphs>
  <Slides>38</Slides>
  <Notes>14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5" baseType="lpstr">
      <vt:lpstr>Comic Sans MS</vt:lpstr>
      <vt:lpstr>Arial</vt:lpstr>
      <vt:lpstr>Sand</vt:lpstr>
      <vt:lpstr>Times</vt:lpstr>
      <vt:lpstr>Standard utforming</vt:lpstr>
      <vt:lpstr>MS_ClipArt_Gallery</vt:lpstr>
      <vt:lpstr>Microsoft Picture It! Picture</vt:lpstr>
      <vt:lpstr>Privatrettslig metode</vt:lpstr>
      <vt:lpstr>Eksempel I: Rt 1998 268 Dorian Grey</vt:lpstr>
      <vt:lpstr>Høyesteretts løsning:</vt:lpstr>
      <vt:lpstr>men…</vt:lpstr>
      <vt:lpstr>Eksempel II: Gjorte pantebrev</vt:lpstr>
      <vt:lpstr>Metode som fag og ferdighet</vt:lpstr>
      <vt:lpstr> “Privatrettslig metode”?</vt:lpstr>
      <vt:lpstr>Eckhoffs “typer av rettskildefaktorer”</vt:lpstr>
      <vt:lpstr>Rang, relevans og vekt</vt:lpstr>
      <vt:lpstr>Reelle hensyn, etc.</vt:lpstr>
      <vt:lpstr>Reelle hensyn ved regelanvendelse: Regelen om at kontrakter (bare) gjelder mellom partene</vt:lpstr>
      <vt:lpstr>Reelle hensyn ved regelanvendelse: Nordland-dommen</vt:lpstr>
      <vt:lpstr>Reelle hensyn ved regelanvendelse: Veidekke-dommen – generelt om direktekrav</vt:lpstr>
      <vt:lpstr>Reelle hensyn ved regelanvendelse: Veidekke-dommen – konkret om “subrogasjon” i denne saken:</vt:lpstr>
      <vt:lpstr>Direktekrav –  noen metodiske refleksjoner</vt:lpstr>
      <vt:lpstr>Reelle hensyn som grunnlag for å etablere en regel: Løsørekjøpers rettsvern i selgers konkurs</vt:lpstr>
      <vt:lpstr>Reelle hensyn som realiteten i saken: Eksempler</vt:lpstr>
      <vt:lpstr>Aksjeselskap som fiksjon:  Ansvarsgjennombrudd</vt:lpstr>
      <vt:lpstr>Den økonomiske virkningen avgjørende? Fremleie av bruksrett</vt:lpstr>
      <vt:lpstr>”i realiteten”: Panteloven § 3-22(2)</vt:lpstr>
      <vt:lpstr>Rt 2001 232 – restverdileasing</vt:lpstr>
      <vt:lpstr>Hvem er den virkelige eier?  Rt 1935 981 Bygland</vt:lpstr>
      <vt:lpstr>Dommer om å ta faktum slik det er:</vt:lpstr>
      <vt:lpstr>Reelle hensyn som realiteten i saken: Regel eller faktum?</vt:lpstr>
      <vt:lpstr>Reelle hensyn som realiteten i saken: Oppsummering</vt:lpstr>
      <vt:lpstr>Begrepsbruk, begrepsdannelse og virkelighetsoppfatning</vt:lpstr>
      <vt:lpstr>Opplegget videre om begreper og virkelighetsoppfatninger</vt:lpstr>
      <vt:lpstr>Begreper (termer)</vt:lpstr>
      <vt:lpstr>Begreper (termer): Eiendomsrett og eiendomshjemmel</vt:lpstr>
      <vt:lpstr>Begreper (termer): Nordland-dommens bruk av fraktførerbegrepet</vt:lpstr>
      <vt:lpstr>Begreper (termer): Rt 1955.872 Consul Bratt</vt:lpstr>
      <vt:lpstr>Analyser og synteser: HASB Dobbeltsuksesjon</vt:lpstr>
      <vt:lpstr>Analyser og synteser: HASB Hva om As far hadde solgt?</vt:lpstr>
      <vt:lpstr>Stiliserte hensyn: Etablerte ordninger</vt:lpstr>
      <vt:lpstr>Etablerte ordninger: Typetilfeller</vt:lpstr>
      <vt:lpstr>Etablerte ordninger: Kontraktsforhold med særlige tilknytningspunkter</vt:lpstr>
      <vt:lpstr>Etablerte ordninger:  Assurandørens usjødyktighetsinnsigelse</vt:lpstr>
      <vt:lpstr>Rt 1966.857 Smågris Praksis gjorde at eiendomsforbehold sto seg </vt:lpstr>
    </vt:vector>
  </TitlesOfParts>
  <Company>Universitetet i Oslo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Tittel</dc:title>
  <dc:creator>Erik Røsæg</dc:creator>
  <cp:lastModifiedBy>Erik Røsæg</cp:lastModifiedBy>
  <cp:revision>48</cp:revision>
  <cp:lastPrinted>2002-09-03T13:41:42Z</cp:lastPrinted>
  <dcterms:created xsi:type="dcterms:W3CDTF">2002-09-03T14:08:15Z</dcterms:created>
  <dcterms:modified xsi:type="dcterms:W3CDTF">2010-08-11T05:31:38Z</dcterms:modified>
</cp:coreProperties>
</file>